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6858000" cx="9144000"/>
  <p:notesSz cx="7315200" cy="9601200"/>
  <p:embeddedFontLst>
    <p:embeddedFont>
      <p:font typeface="Tahoma"/>
      <p:regular r:id="rId103"/>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orient="horz" pos="2260">
          <p15:clr>
            <a:srgbClr val="A4A3A4"/>
          </p15:clr>
        </p15:guide>
        <p15:guide id="3"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2" name="Vineet Suresh Kothari"/>
  <p:cmAuthor clrIdx="1" id="1" initials="" lastIdx="1" name="Aditya Bans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2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Tahoma-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Tahoma-regular.fnt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17T04:41:14.979">
    <p:pos x="6000" y="0"/>
    <p:text>Just one slide about the syntax</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1" dt="2019-10-14T23:54:07.541">
    <p:pos x="156" y="3826"/>
    <p:text>Is the mutex correct if the A_burn != B_Turn</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2" dt="2019-10-14T23:53:28.640">
    <p:pos x="174" y="3826"/>
    <p:text>Doubt about x=1 and y=1 to check if the mutex is correcti or no.</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9-10-18T18:19:23.497">
    <p:pos x="6000" y="0"/>
    <p:text>Add elevator slides at the end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0-15T00:11:01.676">
    <p:pos x="432" y="192"/>
    <p:text>Nothing much changed in explaining the syntax , but focus was more on the propertiesof Promela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10-17T04:45:41.519">
    <p:pos x="6000" y="0"/>
    <p:text>Compress these syntax slides into 2 or 3 slides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10-12T23:58:14.327">
    <p:pos x="480" y="49"/>
    <p:text>Why do we need atomic? Difference between this program and previous basic program?</p:text>
  </p:cm>
  <p:cm authorId="0" idx="5" dt="2019-10-14T18:59:35.015">
    <p:pos x="480" y="149"/>
    <p:text>Example changed here.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10-15T00:12:27.284">
    <p:pos x="432" y="384"/>
    <p:text>Details to be explained more verbally</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9-10-14T19:10:05.895">
    <p:pos x="431" y="505"/>
    <p:text>Some key points on conditioning on message channels, how processes can be blocked with such conditions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19-10-17T20:03:57.758">
    <p:pos x="882" y="1323"/>
    <p:text>Change the diagram</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19-10-14T23:56:22.277">
    <p:pos x="6000" y="0"/>
    <p:text>Practical short intro demo</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0" dt="2019-10-14T20:15:59.817">
    <p:pos x="432" y="384"/>
    <p:text>Example of progress state in next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300"/>
              <a:buFont typeface="Tahoma"/>
              <a:buNone/>
              <a:defRPr b="0" i="0" sz="1300" u="none" cap="none" strike="noStrike">
                <a:solidFill>
                  <a:schemeClr val="dk1"/>
                </a:solidFill>
                <a:latin typeface="Tahoma"/>
                <a:ea typeface="Tahoma"/>
                <a:cs typeface="Tahoma"/>
                <a:sym typeface="Tahoma"/>
              </a:defRPr>
            </a:lvl1pPr>
            <a:lvl2pPr lvl="1"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2pPr>
            <a:lvl3pPr lvl="2"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3pPr>
            <a:lvl4pPr lvl="3"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4pPr>
            <a:lvl5pPr lvl="4"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4144962" y="0"/>
            <a:ext cx="3170236" cy="479425"/>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300"/>
              <a:buFont typeface="Tahoma"/>
              <a:buNone/>
              <a:defRPr b="0" i="0" sz="1300" u="none" cap="none" strike="noStrike">
                <a:solidFill>
                  <a:schemeClr val="dk1"/>
                </a:solidFill>
                <a:latin typeface="Tahoma"/>
                <a:ea typeface="Tahoma"/>
                <a:cs typeface="Tahoma"/>
                <a:sym typeface="Tahoma"/>
              </a:defRPr>
            </a:lvl1pPr>
            <a:lvl2pPr lvl="1"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2pPr>
            <a:lvl3pPr lvl="2"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3pPr>
            <a:lvl4pPr lvl="3"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4pPr>
            <a:lvl5pPr lvl="4"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74725" y="4560887"/>
            <a:ext cx="5365749" cy="431958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1775"/>
            <a:ext cx="3170238" cy="479425"/>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300"/>
              <a:buFont typeface="Tahoma"/>
              <a:buNone/>
              <a:defRPr b="0" i="0" sz="1300" u="none" cap="none" strike="noStrike">
                <a:solidFill>
                  <a:schemeClr val="dk1"/>
                </a:solidFill>
                <a:latin typeface="Tahoma"/>
                <a:ea typeface="Tahoma"/>
                <a:cs typeface="Tahoma"/>
                <a:sym typeface="Tahoma"/>
              </a:defRPr>
            </a:lvl1pPr>
            <a:lvl2pPr lvl="1"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2pPr>
            <a:lvl3pPr lvl="2"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3pPr>
            <a:lvl4pPr lvl="3"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4pPr>
            <a:lvl5pPr lvl="4" marR="0" rtl="0" algn="ctr">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chemeClr val="dk1"/>
              </a:buClr>
              <a:buSzPts val="2000"/>
              <a:buFont typeface="Tahoma"/>
              <a:buNone/>
              <a:defRPr b="0" i="0" sz="20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4144962" y="9121775"/>
            <a:ext cx="3170236"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b="0" i="0" lang="en-US" sz="1300" u="none" cap="none" strike="noStrike">
                <a:solidFill>
                  <a:schemeClr val="dk1"/>
                </a:solidFill>
                <a:latin typeface="Tahoma"/>
                <a:ea typeface="Tahoma"/>
                <a:cs typeface="Tahoma"/>
                <a:sym typeface="Tahoma"/>
              </a:rPr>
              <a:t>‹#›</a:t>
            </a:fld>
            <a:endParaRPr b="0" i="0" sz="1300" u="none" cap="none" strike="noStrike">
              <a:solidFill>
                <a:schemeClr val="dk1"/>
              </a:solidFill>
              <a:latin typeface="Tahoma"/>
              <a:ea typeface="Tahoma"/>
              <a:cs typeface="Tahoma"/>
              <a:sym typeface="Tahom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3f16c4e92_1_29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3f16c4e92_1_29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2" name="Google Shape;112;g63f16c4e92_1_29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23539c57f_0_10:notes"/>
          <p:cNvSpPr txBox="1"/>
          <p:nvPr>
            <p:ph idx="1" type="body"/>
          </p:nvPr>
        </p:nvSpPr>
        <p:spPr>
          <a:xfrm>
            <a:off x="974725" y="4560887"/>
            <a:ext cx="5365800" cy="4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t/>
            </a:r>
            <a:endParaRPr/>
          </a:p>
        </p:txBody>
      </p:sp>
      <p:sp>
        <p:nvSpPr>
          <p:cNvPr id="194" name="Google Shape;194;g623539c57f_0_1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3f16c4e92_1_7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3f16c4e92_1_77: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10" name="Google Shape;210;g63f16c4e92_1_77: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7:notes"/>
          <p:cNvSpPr txBox="1"/>
          <p:nvPr>
            <p:ph idx="1" type="body"/>
          </p:nvPr>
        </p:nvSpPr>
        <p:spPr>
          <a:xfrm>
            <a:off x="974725" y="4560887"/>
            <a:ext cx="5365749" cy="43195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t/>
            </a:r>
            <a:endParaRPr/>
          </a:p>
        </p:txBody>
      </p:sp>
      <p:sp>
        <p:nvSpPr>
          <p:cNvPr id="217" name="Google Shape;217;p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3f16c4e92_1_7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3f16c4e92_1_70: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30" name="Google Shape;230;g63f16c4e92_1_70: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3f16c4e92_1_9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3f16c4e92_1_98: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38" name="Google Shape;238;g63f16c4e92_1_98: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6:notes"/>
          <p:cNvSpPr txBox="1"/>
          <p:nvPr>
            <p:ph idx="1" type="body"/>
          </p:nvPr>
        </p:nvSpPr>
        <p:spPr>
          <a:xfrm>
            <a:off x="974725" y="4560887"/>
            <a:ext cx="5365749" cy="43195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t/>
            </a:r>
            <a:endParaRPr/>
          </a:p>
        </p:txBody>
      </p:sp>
      <p:sp>
        <p:nvSpPr>
          <p:cNvPr id="245" name="Google Shape;245;p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3f16c4e92_1_13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3f16c4e92_1_13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7" name="Google Shape;257;g63f16c4e92_1_13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3f16c4e92_1_14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3f16c4e92_1_142: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5" name="Google Shape;265;g63f16c4e92_1_142: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3f16c4e92_1_24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3f16c4e92_1_244: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3" name="Google Shape;273;g63f16c4e92_1_244: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9:notes"/>
          <p:cNvSpPr txBox="1"/>
          <p:nvPr>
            <p:ph idx="1" type="body"/>
          </p:nvPr>
        </p:nvSpPr>
        <p:spPr>
          <a:xfrm>
            <a:off x="974725" y="4560887"/>
            <a:ext cx="5365749" cy="43195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t/>
            </a:r>
            <a:endParaRPr/>
          </a:p>
        </p:txBody>
      </p:sp>
      <p:sp>
        <p:nvSpPr>
          <p:cNvPr id="280" name="Google Shape;280;p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e60d2635_0_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e60d2635_0_0: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1" name="Google Shape;121;g63e60d2635_0_0: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23539c57f_0_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23539c57f_0_55: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93" name="Google Shape;293;g623539c57f_0_55: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3f16c4e92_1_15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3f16c4e92_1_156: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01" name="Google Shape;301;g63f16c4e92_1_156: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3f16c4e92_1_16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3f16c4e92_1_163: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09" name="Google Shape;309;g63f16c4e92_1_163: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3f16c4e92_1_17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3f16c4e92_1_175: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17" name="Google Shape;317;g63f16c4e92_1_175: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3f16c4e92_1_18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3f16c4e92_1_184: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26" name="Google Shape;326;g63f16c4e92_1_184: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3f16c4e92_1_19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3f16c4e92_1_19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35" name="Google Shape;335;g63f16c4e92_1_19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3f16c4e92_1_19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3f16c4e92_1_198: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42" name="Google Shape;342;g63f16c4e92_1_198: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3f16c4e92_1_20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3f16c4e92_1_208: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50" name="Google Shape;350;g63f16c4e92_1_208: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3f16c4e92_1_21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3f16c4e92_1_215: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57" name="Google Shape;357;g63f16c4e92_1_215: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3f16c4e92_1_23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3f16c4e92_1_233: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66" name="Google Shape;366;g63f16c4e92_1_233: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3f16c4e92_0_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3f16c4e92_0_0: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9" name="Google Shape;129;g63f16c4e92_0_0: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3f16c4e92_1_25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3f16c4e92_1_254: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74" name="Google Shape;374;g63f16c4e92_1_254: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3f16c4e92_1_26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3f16c4e92_1_266: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82" name="Google Shape;382;g63f16c4e92_1_266: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3edc4c7b3_0_2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3edc4c7b3_0_2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92" name="Google Shape;392;g63edc4c7b3_0_2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3edc4c7b3_0_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3edc4c7b3_0_5: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00" name="Google Shape;400;g63edc4c7b3_0_5: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3edc4c7b3_0_1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3edc4c7b3_0_13: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09" name="Google Shape;409;g63edc4c7b3_0_13: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63f5b384db_0_173: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17" name="Google Shape;417;g63f5b384db_0_17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63f16c4e92_1_28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63f16c4e92_1_282: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27" name="Google Shape;427;g63f16c4e92_1_282: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23539c57f_0_1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4" name="Google Shape;434;g623539c57f_0_18:notes"/>
          <p:cNvSpPr txBox="1"/>
          <p:nvPr>
            <p:ph idx="1" type="body"/>
          </p:nvPr>
        </p:nvSpPr>
        <p:spPr>
          <a:xfrm>
            <a:off x="974725" y="4560887"/>
            <a:ext cx="5365800" cy="43197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435" name="Google Shape;435;g623539c57f_0_18:notes"/>
          <p:cNvSpPr txBox="1"/>
          <p:nvPr>
            <p:ph idx="12" type="sldNum"/>
          </p:nvPr>
        </p:nvSpPr>
        <p:spPr>
          <a:xfrm>
            <a:off x="4144962" y="9121775"/>
            <a:ext cx="3170100" cy="479400"/>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3fa49f6ed_1_0:notes"/>
          <p:cNvSpPr txBox="1"/>
          <p:nvPr>
            <p:ph idx="1" type="body"/>
          </p:nvPr>
        </p:nvSpPr>
        <p:spPr>
          <a:xfrm>
            <a:off x="974725" y="4560887"/>
            <a:ext cx="5365800" cy="4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rPr lang="en-US"/>
              <a:t>chan qname = [16] of {short}</a:t>
            </a:r>
            <a:br>
              <a:rPr lang="en-US"/>
            </a:br>
            <a:r>
              <a:rPr b="0" i="0" lang="en-US" sz="1200" u="none" cap="none" strike="noStrike">
                <a:solidFill>
                  <a:schemeClr val="dk1"/>
                </a:solidFill>
                <a:latin typeface="Times New Roman"/>
                <a:ea typeface="Times New Roman"/>
                <a:cs typeface="Times New Roman"/>
                <a:sym typeface="Times New Roman"/>
              </a:rPr>
              <a:t>This declares a buffered channel that can store up to 16 messages of type </a:t>
            </a:r>
            <a:r>
              <a:rPr b="0" i="1" lang="en-US" sz="1200" u="none" cap="none" strike="noStrike">
                <a:solidFill>
                  <a:schemeClr val="dk1"/>
                </a:solidFill>
                <a:latin typeface="Times New Roman"/>
                <a:ea typeface="Times New Roman"/>
                <a:cs typeface="Times New Roman"/>
                <a:sym typeface="Times New Roman"/>
              </a:rPr>
              <a:t>short</a:t>
            </a:r>
            <a:r>
              <a:rPr b="0" i="0" lang="en-US" sz="1200" u="none" cap="none" strike="noStrike">
                <a:solidFill>
                  <a:schemeClr val="dk1"/>
                </a:solidFill>
                <a:latin typeface="Times New Roman"/>
                <a:ea typeface="Times New Roman"/>
                <a:cs typeface="Times New Roman"/>
                <a:sym typeface="Times New Roman"/>
              </a:rPr>
              <a:t> (</a:t>
            </a:r>
            <a:r>
              <a:rPr b="0" i="1" lang="en-US" sz="1200" u="none" cap="none" strike="noStrike">
                <a:solidFill>
                  <a:schemeClr val="dk1"/>
                </a:solidFill>
                <a:latin typeface="Times New Roman"/>
                <a:ea typeface="Times New Roman"/>
                <a:cs typeface="Times New Roman"/>
                <a:sym typeface="Times New Roman"/>
              </a:rPr>
              <a:t>capacity</a:t>
            </a:r>
            <a:r>
              <a:rPr b="0" i="0" lang="en-US" sz="1200" u="none" cap="none" strike="noStrike">
                <a:solidFill>
                  <a:schemeClr val="dk1"/>
                </a:solidFill>
                <a:latin typeface="Times New Roman"/>
                <a:ea typeface="Times New Roman"/>
                <a:cs typeface="Times New Roman"/>
                <a:sym typeface="Times New Roman"/>
              </a:rPr>
              <a:t> is 16 here).</a:t>
            </a:r>
            <a:endParaRPr/>
          </a:p>
        </p:txBody>
      </p:sp>
      <p:sp>
        <p:nvSpPr>
          <p:cNvPr id="444" name="Google Shape;444;g63fa49f6ed_1_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3fa49f6ed_1_8:notes"/>
          <p:cNvSpPr txBox="1"/>
          <p:nvPr>
            <p:ph idx="1" type="body"/>
          </p:nvPr>
        </p:nvSpPr>
        <p:spPr>
          <a:xfrm>
            <a:off x="974725" y="4560887"/>
            <a:ext cx="5365800" cy="4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t/>
            </a:r>
            <a:endParaRPr/>
          </a:p>
        </p:txBody>
      </p:sp>
      <p:sp>
        <p:nvSpPr>
          <p:cNvPr id="453" name="Google Shape;453;g63fa49f6ed_1_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3:notes"/>
          <p:cNvSpPr txBox="1"/>
          <p:nvPr>
            <p:ph idx="12" type="sldNum"/>
          </p:nvPr>
        </p:nvSpPr>
        <p:spPr>
          <a:xfrm>
            <a:off x="4144962" y="9121775"/>
            <a:ext cx="3170236"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Arial"/>
              <a:buNone/>
            </a:pPr>
            <a:fld id="{00000000-1234-1234-1234-123412341234}" type="slidenum">
              <a:rPr lang="en-U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
        <p:nvSpPr>
          <p:cNvPr id="136" name="Google Shape;136;p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3:notes"/>
          <p:cNvSpPr txBox="1"/>
          <p:nvPr>
            <p:ph idx="1" type="body"/>
          </p:nvPr>
        </p:nvSpPr>
        <p:spPr>
          <a:xfrm>
            <a:off x="974725" y="4560887"/>
            <a:ext cx="5365749"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PROMELA programs consist of </a:t>
            </a:r>
            <a:r>
              <a:rPr b="0" i="1" lang="en-US" sz="1200" u="none" cap="none" strike="noStrike">
                <a:solidFill>
                  <a:schemeClr val="dk1"/>
                </a:solidFill>
                <a:latin typeface="Times New Roman"/>
                <a:ea typeface="Times New Roman"/>
                <a:cs typeface="Times New Roman"/>
                <a:sym typeface="Times New Roman"/>
              </a:rPr>
              <a:t>processes,</a:t>
            </a:r>
            <a:r>
              <a:rPr b="0" i="0" lang="en-US" sz="1200" u="none" cap="none" strike="noStrike">
                <a:solidFill>
                  <a:schemeClr val="dk1"/>
                </a:solidFill>
                <a:latin typeface="Times New Roman"/>
                <a:ea typeface="Times New Roman"/>
                <a:cs typeface="Times New Roman"/>
                <a:sym typeface="Times New Roman"/>
              </a:rPr>
              <a:t> </a:t>
            </a:r>
            <a:r>
              <a:rPr b="0" i="1" lang="en-US" sz="1200" u="none" cap="none" strike="noStrike">
                <a:solidFill>
                  <a:schemeClr val="dk1"/>
                </a:solidFill>
                <a:latin typeface="Times New Roman"/>
                <a:ea typeface="Times New Roman"/>
                <a:cs typeface="Times New Roman"/>
                <a:sym typeface="Times New Roman"/>
              </a:rPr>
              <a:t>message channels</a:t>
            </a:r>
            <a:r>
              <a:rPr b="0" i="0" lang="en-US" sz="1200" u="none" cap="none" strike="noStrike">
                <a:solidFill>
                  <a:schemeClr val="dk1"/>
                </a:solidFill>
                <a:latin typeface="Times New Roman"/>
                <a:ea typeface="Times New Roman"/>
                <a:cs typeface="Times New Roman"/>
                <a:sym typeface="Times New Roman"/>
              </a:rPr>
              <a:t>, and </a:t>
            </a:r>
            <a:r>
              <a:rPr b="0" i="1" lang="en-US" sz="1200" u="none" cap="none" strike="noStrike">
                <a:solidFill>
                  <a:schemeClr val="dk1"/>
                </a:solidFill>
                <a:latin typeface="Times New Roman"/>
                <a:ea typeface="Times New Roman"/>
                <a:cs typeface="Times New Roman"/>
                <a:sym typeface="Times New Roman"/>
              </a:rPr>
              <a:t>variables</a:t>
            </a:r>
            <a:endParaRPr/>
          </a:p>
          <a:p>
            <a:pPr indent="0" lvl="0" marL="0" marR="0" rtl="0" algn="l">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Processes are global objects that represent the concurrent entities of the distributed system. Message channels and variables can be declared either globally or locally within a process. Processes specify behavior, channels and global variables define the environment in which the processes run.</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23539c57f_0_81:notes"/>
          <p:cNvSpPr txBox="1"/>
          <p:nvPr>
            <p:ph idx="1" type="body"/>
          </p:nvPr>
        </p:nvSpPr>
        <p:spPr>
          <a:xfrm>
            <a:off x="974725" y="4560887"/>
            <a:ext cx="5365800" cy="4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rPr lang="en-US"/>
              <a:t>chan qname = [16] of {short}</a:t>
            </a:r>
            <a:br>
              <a:rPr lang="en-US"/>
            </a:br>
            <a:r>
              <a:rPr b="0" i="0" lang="en-US" sz="1200" u="none" cap="none" strike="noStrike">
                <a:solidFill>
                  <a:schemeClr val="dk1"/>
                </a:solidFill>
                <a:latin typeface="Times New Roman"/>
                <a:ea typeface="Times New Roman"/>
                <a:cs typeface="Times New Roman"/>
                <a:sym typeface="Times New Roman"/>
              </a:rPr>
              <a:t>This declares a buffered channel that can store up to 16 messages of type </a:t>
            </a:r>
            <a:r>
              <a:rPr b="0" i="1" lang="en-US" sz="1200" u="none" cap="none" strike="noStrike">
                <a:solidFill>
                  <a:schemeClr val="dk1"/>
                </a:solidFill>
                <a:latin typeface="Times New Roman"/>
                <a:ea typeface="Times New Roman"/>
                <a:cs typeface="Times New Roman"/>
                <a:sym typeface="Times New Roman"/>
              </a:rPr>
              <a:t>short</a:t>
            </a:r>
            <a:r>
              <a:rPr b="0" i="0" lang="en-US" sz="1200" u="none" cap="none" strike="noStrike">
                <a:solidFill>
                  <a:schemeClr val="dk1"/>
                </a:solidFill>
                <a:latin typeface="Times New Roman"/>
                <a:ea typeface="Times New Roman"/>
                <a:cs typeface="Times New Roman"/>
                <a:sym typeface="Times New Roman"/>
              </a:rPr>
              <a:t> (</a:t>
            </a:r>
            <a:r>
              <a:rPr b="0" i="1" lang="en-US" sz="1200" u="none" cap="none" strike="noStrike">
                <a:solidFill>
                  <a:schemeClr val="dk1"/>
                </a:solidFill>
                <a:latin typeface="Times New Roman"/>
                <a:ea typeface="Times New Roman"/>
                <a:cs typeface="Times New Roman"/>
                <a:sym typeface="Times New Roman"/>
              </a:rPr>
              <a:t>capacity</a:t>
            </a:r>
            <a:r>
              <a:rPr b="0" i="0" lang="en-US" sz="1200" u="none" cap="none" strike="noStrike">
                <a:solidFill>
                  <a:schemeClr val="dk1"/>
                </a:solidFill>
                <a:latin typeface="Times New Roman"/>
                <a:ea typeface="Times New Roman"/>
                <a:cs typeface="Times New Roman"/>
                <a:sym typeface="Times New Roman"/>
              </a:rPr>
              <a:t> is 16 here).</a:t>
            </a:r>
            <a:endParaRPr/>
          </a:p>
        </p:txBody>
      </p:sp>
      <p:sp>
        <p:nvSpPr>
          <p:cNvPr id="472" name="Google Shape;472;g623539c57f_0_8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13: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81" name="Google Shape;481;p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63e37117a7_2_7:notes"/>
          <p:cNvSpPr txBox="1"/>
          <p:nvPr>
            <p:ph idx="1" type="body"/>
          </p:nvPr>
        </p:nvSpPr>
        <p:spPr>
          <a:xfrm>
            <a:off x="974725" y="4560887"/>
            <a:ext cx="5365800" cy="4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t/>
            </a:r>
            <a:endParaRPr/>
          </a:p>
        </p:txBody>
      </p:sp>
      <p:sp>
        <p:nvSpPr>
          <p:cNvPr id="490" name="Google Shape;490;g63e37117a7_2_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63e37117a7_2_1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9" name="Google Shape;499;g63e37117a7_2_15:notes"/>
          <p:cNvSpPr txBox="1"/>
          <p:nvPr>
            <p:ph idx="1" type="body"/>
          </p:nvPr>
        </p:nvSpPr>
        <p:spPr>
          <a:xfrm>
            <a:off x="974725" y="4560887"/>
            <a:ext cx="5365800" cy="43197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abp.pml</a:t>
            </a:r>
            <a:endParaRPr/>
          </a:p>
        </p:txBody>
      </p:sp>
      <p:sp>
        <p:nvSpPr>
          <p:cNvPr id="500" name="Google Shape;500;g63e37117a7_2_15:notes"/>
          <p:cNvSpPr txBox="1"/>
          <p:nvPr>
            <p:ph idx="12" type="sldNum"/>
          </p:nvPr>
        </p:nvSpPr>
        <p:spPr>
          <a:xfrm>
            <a:off x="4144962" y="9121775"/>
            <a:ext cx="3170100" cy="479400"/>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63e37117a7_2_9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82" name="Google Shape;582;g63e37117a7_2_97:notes"/>
          <p:cNvSpPr txBox="1"/>
          <p:nvPr>
            <p:ph idx="1" type="body"/>
          </p:nvPr>
        </p:nvSpPr>
        <p:spPr>
          <a:xfrm>
            <a:off x="974725" y="4560887"/>
            <a:ext cx="5365800" cy="43197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583" name="Google Shape;583;g63e37117a7_2_97:notes"/>
          <p:cNvSpPr txBox="1"/>
          <p:nvPr>
            <p:ph idx="12" type="sldNum"/>
          </p:nvPr>
        </p:nvSpPr>
        <p:spPr>
          <a:xfrm>
            <a:off x="4144962" y="9121775"/>
            <a:ext cx="3170100" cy="479400"/>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63edc4c7b3_1_6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63edc4c7b3_1_6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94" name="Google Shape;694;g63edc4c7b3_1_6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63e37117a7_2_33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63e37117a7_2_333: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01" name="Google Shape;701;g63e37117a7_2_333: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63edc4c7b3_1_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63edc4c7b3_1_8: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09" name="Google Shape;709;g63edc4c7b3_1_8: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63edc4c7b3_1_3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63edc4c7b3_1_35: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17" name="Google Shape;717;g63edc4c7b3_1_35: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63edc4c7b3_1_11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63edc4c7b3_1_110: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30" name="Google Shape;730;g63edc4c7b3_1_110: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23539c57f_0_0:notes"/>
          <p:cNvSpPr txBox="1"/>
          <p:nvPr>
            <p:ph idx="12" type="sldNum"/>
          </p:nvPr>
        </p:nvSpPr>
        <p:spPr>
          <a:xfrm>
            <a:off x="4144962" y="9121775"/>
            <a:ext cx="3170100" cy="479400"/>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Arial"/>
              <a:buNone/>
            </a:pPr>
            <a:fld id="{00000000-1234-1234-1234-123412341234}" type="slidenum">
              <a:rPr lang="en-U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
        <p:nvSpPr>
          <p:cNvPr id="146" name="Google Shape;146;g623539c57f_0_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g623539c57f_0_0:notes"/>
          <p:cNvSpPr txBox="1"/>
          <p:nvPr>
            <p:ph idx="1" type="body"/>
          </p:nvPr>
        </p:nvSpPr>
        <p:spPr>
          <a:xfrm>
            <a:off x="974725" y="4560887"/>
            <a:ext cx="5365800" cy="43197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PROMELA programs consist of </a:t>
            </a:r>
            <a:r>
              <a:rPr b="0" i="1" lang="en-US" sz="1200" u="none" cap="none" strike="noStrike">
                <a:solidFill>
                  <a:schemeClr val="dk1"/>
                </a:solidFill>
                <a:latin typeface="Times New Roman"/>
                <a:ea typeface="Times New Roman"/>
                <a:cs typeface="Times New Roman"/>
                <a:sym typeface="Times New Roman"/>
              </a:rPr>
              <a:t>processes,</a:t>
            </a:r>
            <a:r>
              <a:rPr b="0" i="0" lang="en-US" sz="1200" u="none" cap="none" strike="noStrike">
                <a:solidFill>
                  <a:schemeClr val="dk1"/>
                </a:solidFill>
                <a:latin typeface="Times New Roman"/>
                <a:ea typeface="Times New Roman"/>
                <a:cs typeface="Times New Roman"/>
                <a:sym typeface="Times New Roman"/>
              </a:rPr>
              <a:t> </a:t>
            </a:r>
            <a:r>
              <a:rPr b="0" i="1" lang="en-US" sz="1200" u="none" cap="none" strike="noStrike">
                <a:solidFill>
                  <a:schemeClr val="dk1"/>
                </a:solidFill>
                <a:latin typeface="Times New Roman"/>
                <a:ea typeface="Times New Roman"/>
                <a:cs typeface="Times New Roman"/>
                <a:sym typeface="Times New Roman"/>
              </a:rPr>
              <a:t>message channels</a:t>
            </a:r>
            <a:r>
              <a:rPr b="0" i="0" lang="en-US" sz="1200" u="none" cap="none" strike="noStrike">
                <a:solidFill>
                  <a:schemeClr val="dk1"/>
                </a:solidFill>
                <a:latin typeface="Times New Roman"/>
                <a:ea typeface="Times New Roman"/>
                <a:cs typeface="Times New Roman"/>
                <a:sym typeface="Times New Roman"/>
              </a:rPr>
              <a:t>, and </a:t>
            </a:r>
            <a:r>
              <a:rPr b="0" i="1" lang="en-US" sz="1200" u="none" cap="none" strike="noStrike">
                <a:solidFill>
                  <a:schemeClr val="dk1"/>
                </a:solidFill>
                <a:latin typeface="Times New Roman"/>
                <a:ea typeface="Times New Roman"/>
                <a:cs typeface="Times New Roman"/>
                <a:sym typeface="Times New Roman"/>
              </a:rPr>
              <a:t>variables</a:t>
            </a:r>
            <a:endParaRPr/>
          </a:p>
          <a:p>
            <a:pPr indent="0" lvl="0" marL="0" marR="0" rtl="0" algn="l">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Processes are global objects that represent the concurrent entities of the distributed system. Message channels and variables can be declared either globally or locally within a process. Processes specify behavior, channels and global variables define the environment in which the processes run.</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63e37117a7_2_32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63e37117a7_2_326: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37" name="Google Shape;737;g63e37117a7_2_326: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63edc4c7b3_1_8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63edc4c7b3_1_8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51" name="Google Shape;751;g63edc4c7b3_1_8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63edc4c7b3_1_2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63edc4c7b3_1_26: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65" name="Google Shape;765;g63edc4c7b3_1_26: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63e37117a7_2_207: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82" name="Google Shape;782;g63e37117a7_2_20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63e37117a7_2_218: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94" name="Google Shape;794;g63e37117a7_2_21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63edc4c7b3_1_4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63edc4c7b3_1_44: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04" name="Google Shape;804;g63edc4c7b3_1_44: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63edc4c7b3_1_1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63edc4c7b3_1_16: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14" name="Google Shape;814;g63edc4c7b3_1_16: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p2: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25" name="Google Shape;825;p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p29: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35" name="Google Shape;835;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44" name="Google Shape;844;p28:notes"/>
          <p:cNvSpPr txBox="1"/>
          <p:nvPr>
            <p:ph idx="1" type="body"/>
          </p:nvPr>
        </p:nvSpPr>
        <p:spPr>
          <a:xfrm>
            <a:off x="974725" y="4560887"/>
            <a:ext cx="5365749"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Spin targets the efficient verification of multi-threaded </a:t>
            </a:r>
            <a:r>
              <a:rPr b="1" i="0" lang="en-US" sz="1200" u="none" cap="none" strike="noStrike">
                <a:solidFill>
                  <a:schemeClr val="dk1"/>
                </a:solidFill>
                <a:latin typeface="Times New Roman"/>
                <a:ea typeface="Times New Roman"/>
                <a:cs typeface="Times New Roman"/>
                <a:sym typeface="Times New Roman"/>
              </a:rPr>
              <a:t>software</a:t>
            </a:r>
            <a:r>
              <a:rPr b="0" i="0" lang="en-US" sz="1200" u="none" cap="none" strike="noStrike">
                <a:solidFill>
                  <a:schemeClr val="dk1"/>
                </a:solidFill>
                <a:latin typeface="Times New Roman"/>
                <a:ea typeface="Times New Roman"/>
                <a:cs typeface="Times New Roman"/>
                <a:sym typeface="Times New Roman"/>
              </a:rPr>
              <a:t>, not the verification of hardware circuits. Spin has been used to trace logical design errors in distributed systems design, such as operating systems, data communications protocols, switching systems, concurrent algorithms, railway signaling protocols, control software for spacecraft, nuclear power plants, etc. </a:t>
            </a:r>
            <a:endParaRPr/>
          </a:p>
          <a:p>
            <a:pPr indent="0" lvl="0" marL="0" marR="0" rtl="0" algn="l">
              <a:spcBef>
                <a:spcPts val="36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The tool checks the logical consistency of a specification and reports on deadlocks, race conditions, different types of incompleteness, and unwarranted assumptions about the relative speeds of processes. </a:t>
            </a:r>
            <a:endParaRPr/>
          </a:p>
          <a:p>
            <a:pPr indent="0" lvl="0" marL="0" marR="0" rtl="0" algn="l">
              <a:spcBef>
                <a:spcPts val="36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spcBef>
                <a:spcPts val="36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spcBef>
                <a:spcPts val="36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845" name="Google Shape;845;p28:notes"/>
          <p:cNvSpPr txBox="1"/>
          <p:nvPr>
            <p:ph idx="12" type="sldNum"/>
          </p:nvPr>
        </p:nvSpPr>
        <p:spPr>
          <a:xfrm>
            <a:off x="4144962" y="9121775"/>
            <a:ext cx="3170236"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4:notes"/>
          <p:cNvSpPr txBox="1"/>
          <p:nvPr>
            <p:ph idx="1" type="body"/>
          </p:nvPr>
        </p:nvSpPr>
        <p:spPr>
          <a:xfrm>
            <a:off x="974725" y="4560887"/>
            <a:ext cx="5365749"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57" name="Google Shape;157;p4:notes"/>
          <p:cNvSpPr txBox="1"/>
          <p:nvPr>
            <p:ph idx="12" type="sldNum"/>
          </p:nvPr>
        </p:nvSpPr>
        <p:spPr>
          <a:xfrm>
            <a:off x="4144962" y="9121775"/>
            <a:ext cx="3170236"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54: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52" name="Google Shape;852;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623539c57f_0_16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623539c57f_0_16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62" name="Google Shape;862;g623539c57f_0_16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623539c57f_0_16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623539c57f_0_168: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70" name="Google Shape;870;g623539c57f_0_168: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63f5b384db_0_20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63f5b384db_0_209: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78" name="Google Shape;878;g63f5b384db_0_209: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63f5b384db_0_21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63f5b384db_0_216: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86" name="Google Shape;886;g63f5b384db_0_216: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63f5b384db_0_22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63f5b384db_0_224: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97" name="Google Shape;897;g63f5b384db_0_224: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63fa49f6ed_1_2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63fa49f6ed_1_26: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10" name="Google Shape;910;g63fa49f6ed_1_26: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63f5b384db_0_19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3f5b384db_0_198: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18" name="Google Shape;918;g63f5b384db_0_198: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63f0be49bd_0_2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63f0be49bd_0_29: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26" name="Google Shape;926;g63f0be49bd_0_29: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63473f3923_0_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63473f3923_0_0: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34" name="Google Shape;934;g63473f3923_0_0: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67" name="Google Shape;167;p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63473f3923_0_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63473f3923_0_8: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46" name="Google Shape;946;g63473f3923_0_8: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623539c57f_0_42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623539c57f_0_42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55" name="Google Shape;955;g623539c57f_0_42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62" name="Google Shape;962;p37:notes"/>
          <p:cNvSpPr txBox="1"/>
          <p:nvPr>
            <p:ph idx="1" type="body"/>
          </p:nvPr>
        </p:nvSpPr>
        <p:spPr>
          <a:xfrm>
            <a:off x="974725" y="4560887"/>
            <a:ext cx="5365749"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Pathfinder.pml</a:t>
            </a:r>
            <a:endParaRPr/>
          </a:p>
          <a:p>
            <a:pPr indent="0" lvl="0" marL="0" marR="0" rtl="0" algn="l">
              <a:spcBef>
                <a:spcPts val="36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963" name="Google Shape;963;p37:notes"/>
          <p:cNvSpPr txBox="1"/>
          <p:nvPr>
            <p:ph idx="12" type="sldNum"/>
          </p:nvPr>
        </p:nvSpPr>
        <p:spPr>
          <a:xfrm>
            <a:off x="4144962" y="9121775"/>
            <a:ext cx="3170236"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p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68" name="Google Shape;968;p30:notes"/>
          <p:cNvSpPr txBox="1"/>
          <p:nvPr>
            <p:ph idx="1" type="body"/>
          </p:nvPr>
        </p:nvSpPr>
        <p:spPr>
          <a:xfrm>
            <a:off x="974725" y="4560887"/>
            <a:ext cx="5365749"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969" name="Google Shape;969;p30:notes"/>
          <p:cNvSpPr txBox="1"/>
          <p:nvPr>
            <p:ph idx="12" type="sldNum"/>
          </p:nvPr>
        </p:nvSpPr>
        <p:spPr>
          <a:xfrm>
            <a:off x="4144962" y="9121775"/>
            <a:ext cx="3170236"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31: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78" name="Google Shape;978;p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p32: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88" name="Google Shape;988;p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g63473f3923_0_2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63473f3923_0_22: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99" name="Google Shape;999;g63473f3923_0_22: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33: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07" name="Google Shape;1007;p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63473f3923_1_1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63473f3923_1_15: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17" name="Google Shape;1017;g63473f3923_1_15: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63473f3923_1_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63473f3923_1_0: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27" name="Google Shape;1027;g63473f3923_1_0: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3f16c4e92_1_4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3f16c4e92_1_45: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77" name="Google Shape;177;g63f16c4e92_1_45: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p34: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41" name="Google Shape;1041;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p35: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50" name="Google Shape;1050;p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p36:notes"/>
          <p:cNvSpPr txBox="1"/>
          <p:nvPr>
            <p:ph idx="1" type="body"/>
          </p:nvPr>
        </p:nvSpPr>
        <p:spPr>
          <a:xfrm>
            <a:off x="974725" y="4560887"/>
            <a:ext cx="5365749"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59" name="Google Shape;1059;p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63473f3923_1_2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63473f3923_1_24: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70" name="Google Shape;1070;g63473f3923_1_24: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623539c57f_0_43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623539c57f_0_430: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81" name="Google Shape;1081;g623539c57f_0_430: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63f5b384db_0_19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63f5b384db_0_19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89" name="Google Shape;1089;g63f5b384db_0_19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63f5b384db_0_16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63f5b384db_0_160: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97" name="Google Shape;1097;g63f5b384db_0_160: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63f5b384db_0_16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63f5b384db_0_167: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05" name="Google Shape;1105;g63f5b384db_0_167: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63f5b384db_0_18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11" name="Google Shape;1111;g63f5b384db_0_181:notes"/>
          <p:cNvSpPr txBox="1"/>
          <p:nvPr>
            <p:ph idx="1" type="body"/>
          </p:nvPr>
        </p:nvSpPr>
        <p:spPr>
          <a:xfrm>
            <a:off x="974725" y="4560887"/>
            <a:ext cx="5365800" cy="43197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112" name="Google Shape;1112;g63f5b384db_0_181:notes"/>
          <p:cNvSpPr txBox="1"/>
          <p:nvPr>
            <p:ph idx="12" type="sldNum"/>
          </p:nvPr>
        </p:nvSpPr>
        <p:spPr>
          <a:xfrm>
            <a:off x="4144962" y="9121775"/>
            <a:ext cx="3170100" cy="479400"/>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22" name="Google Shape;1122;p48:notes"/>
          <p:cNvSpPr txBox="1"/>
          <p:nvPr>
            <p:ph idx="1" type="body"/>
          </p:nvPr>
        </p:nvSpPr>
        <p:spPr>
          <a:xfrm>
            <a:off x="974725" y="4560887"/>
            <a:ext cx="5365749"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Example 4 – Petrinet</a:t>
            </a:r>
            <a:endParaRPr/>
          </a:p>
          <a:p>
            <a:pPr indent="0" lvl="0" marL="0" marR="0" rtl="0" algn="l">
              <a:spcBef>
                <a:spcPts val="36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123" name="Google Shape;1123;p48:notes"/>
          <p:cNvSpPr txBox="1"/>
          <p:nvPr>
            <p:ph idx="12" type="sldNum"/>
          </p:nvPr>
        </p:nvSpPr>
        <p:spPr>
          <a:xfrm>
            <a:off x="4144962" y="9121775"/>
            <a:ext cx="3170236"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6:notes"/>
          <p:cNvSpPr txBox="1"/>
          <p:nvPr>
            <p:ph idx="1" type="body"/>
          </p:nvPr>
        </p:nvSpPr>
        <p:spPr>
          <a:xfrm>
            <a:off x="974725" y="4560887"/>
            <a:ext cx="5365749"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85" name="Google Shape;185;p6:notes"/>
          <p:cNvSpPr txBox="1"/>
          <p:nvPr>
            <p:ph idx="12" type="sldNum"/>
          </p:nvPr>
        </p:nvSpPr>
        <p:spPr>
          <a:xfrm>
            <a:off x="4144962" y="9121775"/>
            <a:ext cx="3170236"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63f5b384db_0_2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28" name="Google Shape;1128;g63f5b384db_0_255:notes"/>
          <p:cNvSpPr txBox="1"/>
          <p:nvPr>
            <p:ph idx="1" type="body"/>
          </p:nvPr>
        </p:nvSpPr>
        <p:spPr>
          <a:xfrm>
            <a:off x="974725" y="4560887"/>
            <a:ext cx="5365800" cy="43197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129" name="Google Shape;1129;g63f5b384db_0_255:notes"/>
          <p:cNvSpPr txBox="1"/>
          <p:nvPr>
            <p:ph idx="12" type="sldNum"/>
          </p:nvPr>
        </p:nvSpPr>
        <p:spPr>
          <a:xfrm>
            <a:off x="4144962" y="9121775"/>
            <a:ext cx="3170100" cy="479400"/>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63f5b384db_0_26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36" name="Google Shape;1136;g63f5b384db_0_262:notes"/>
          <p:cNvSpPr txBox="1"/>
          <p:nvPr>
            <p:ph idx="1" type="body"/>
          </p:nvPr>
        </p:nvSpPr>
        <p:spPr>
          <a:xfrm>
            <a:off x="974725" y="4560887"/>
            <a:ext cx="5365800" cy="43197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137" name="Google Shape;1137;g63f5b384db_0_262:notes"/>
          <p:cNvSpPr txBox="1"/>
          <p:nvPr>
            <p:ph idx="12" type="sldNum"/>
          </p:nvPr>
        </p:nvSpPr>
        <p:spPr>
          <a:xfrm>
            <a:off x="4144962" y="9121775"/>
            <a:ext cx="3170100" cy="479400"/>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chemeClr val="dk1"/>
              </a:buClr>
              <a:buSzPts val="325"/>
              <a:buFont typeface="Tahoma"/>
              <a:buNone/>
            </a:pPr>
            <a:fld id="{00000000-1234-1234-1234-123412341234}" type="slidenum">
              <a:rPr lang="en-US" sz="1300">
                <a:solidFill>
                  <a:schemeClr val="dk1"/>
                </a:solidFill>
                <a:latin typeface="Tahoma"/>
                <a:ea typeface="Tahoma"/>
                <a:cs typeface="Tahoma"/>
                <a:sym typeface="Tahoma"/>
              </a:rPr>
              <a:t>‹#›</a:t>
            </a:fld>
            <a:endParaRPr sz="1300">
              <a:solidFill>
                <a:schemeClr val="dk1"/>
              </a:solidFill>
              <a:latin typeface="Tahoma"/>
              <a:ea typeface="Tahoma"/>
              <a:cs typeface="Tahoma"/>
              <a:sym typeface="Tahoma"/>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63f5b384db_0_268:notes"/>
          <p:cNvSpPr txBox="1"/>
          <p:nvPr>
            <p:ph idx="1" type="body"/>
          </p:nvPr>
        </p:nvSpPr>
        <p:spPr>
          <a:xfrm>
            <a:off x="974725" y="4560887"/>
            <a:ext cx="5365800" cy="4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t/>
            </a:r>
            <a:endParaRPr/>
          </a:p>
        </p:txBody>
      </p:sp>
      <p:sp>
        <p:nvSpPr>
          <p:cNvPr id="1143" name="Google Shape;1143;g63f5b384db_0_26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63f5b384db_0_298:notes"/>
          <p:cNvSpPr txBox="1"/>
          <p:nvPr>
            <p:ph idx="1" type="body"/>
          </p:nvPr>
        </p:nvSpPr>
        <p:spPr>
          <a:xfrm>
            <a:off x="974725" y="4560887"/>
            <a:ext cx="5365800" cy="4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Times New Roman"/>
              <a:buNone/>
            </a:pPr>
            <a:r>
              <a:t/>
            </a:r>
            <a:endParaRPr/>
          </a:p>
        </p:txBody>
      </p:sp>
      <p:sp>
        <p:nvSpPr>
          <p:cNvPr id="1174" name="Google Shape;1174;g63f5b384db_0_29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63f0be49bd_0_5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63f0be49bd_0_51: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81" name="Google Shape;1181;g63f0be49bd_0_51: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63f16c4e92_1_27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63f16c4e92_1_275: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89" name="Google Shape;1189;g63f16c4e92_1_275: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63473f3923_3_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63473f3923_3_0:notes"/>
          <p:cNvSpPr txBox="1"/>
          <p:nvPr>
            <p:ph idx="1" type="body"/>
          </p:nvPr>
        </p:nvSpPr>
        <p:spPr>
          <a:xfrm>
            <a:off x="974725" y="4560887"/>
            <a:ext cx="53658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97" name="Google Shape;1197;g63473f3923_3_0:notes"/>
          <p:cNvSpPr txBox="1"/>
          <p:nvPr>
            <p:ph idx="12" type="sldNum"/>
          </p:nvPr>
        </p:nvSpPr>
        <p:spPr>
          <a:xfrm>
            <a:off x="4144962" y="9121775"/>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chemeClr val="dk1"/>
              </a:buClr>
              <a:buSzPts val="325"/>
              <a:buFont typeface="Tahoma"/>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2"/>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27" name="Google Shape;27;p2"/>
          <p:cNvSpPr txBox="1"/>
          <p:nvPr>
            <p:ph idx="1" type="body"/>
          </p:nvPr>
        </p:nvSpPr>
        <p:spPr>
          <a:xfrm>
            <a:off x="685800" y="1981200"/>
            <a:ext cx="7772400" cy="4114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algn="l">
              <a:lnSpc>
                <a:spcPct val="100000"/>
              </a:lnSpc>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28" name="Google Shape;28;p2"/>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29" name="Google Shape;29;p2"/>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30" name="Google Shape;30;p2"/>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2" name="Shape 92"/>
        <p:cNvGrpSpPr/>
        <p:nvPr/>
      </p:nvGrpSpPr>
      <p:grpSpPr>
        <a:xfrm>
          <a:off x="0" y="0"/>
          <a:ext cx="0" cy="0"/>
          <a:chOff x="0" y="0"/>
          <a:chExt cx="0" cy="0"/>
        </a:xfrm>
      </p:grpSpPr>
      <p:sp>
        <p:nvSpPr>
          <p:cNvPr id="93" name="Google Shape;93;p11"/>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94" name="Google Shape;94;p11"/>
          <p:cNvSpPr txBox="1"/>
          <p:nvPr>
            <p:ph idx="1" type="body"/>
          </p:nvPr>
        </p:nvSpPr>
        <p:spPr>
          <a:xfrm rot="5400000">
            <a:off x="2514599" y="152399"/>
            <a:ext cx="4114800" cy="77724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algn="l">
              <a:lnSpc>
                <a:spcPct val="100000"/>
              </a:lnSpc>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95" name="Google Shape;95;p11"/>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96" name="Google Shape;96;p11"/>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97" name="Google Shape;97;p11"/>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12"/>
          <p:cNvSpPr txBox="1"/>
          <p:nvPr>
            <p:ph type="title"/>
          </p:nvPr>
        </p:nvSpPr>
        <p:spPr>
          <a:xfrm rot="5400000">
            <a:off x="4743450" y="2381249"/>
            <a:ext cx="5486399" cy="1943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100" name="Google Shape;100;p12"/>
          <p:cNvSpPr txBox="1"/>
          <p:nvPr>
            <p:ph idx="1" type="body"/>
          </p:nvPr>
        </p:nvSpPr>
        <p:spPr>
          <a:xfrm rot="5400000">
            <a:off x="781050" y="514349"/>
            <a:ext cx="5486399" cy="56769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algn="l">
              <a:lnSpc>
                <a:spcPct val="100000"/>
              </a:lnSpc>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101" name="Google Shape;101;p12"/>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102" name="Google Shape;102;p12"/>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103" name="Google Shape;103;p12"/>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104" name="Shape 104"/>
        <p:cNvGrpSpPr/>
        <p:nvPr/>
      </p:nvGrpSpPr>
      <p:grpSpPr>
        <a:xfrm>
          <a:off x="0" y="0"/>
          <a:ext cx="0" cy="0"/>
          <a:chOff x="0" y="0"/>
          <a:chExt cx="0" cy="0"/>
        </a:xfrm>
      </p:grpSpPr>
      <p:sp>
        <p:nvSpPr>
          <p:cNvPr id="105" name="Google Shape;105;p13"/>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106" name="Google Shape;106;p13"/>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107" name="Google Shape;107;p13"/>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108" name="Google Shape;108;p13"/>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1" name="Shape 31"/>
        <p:cNvGrpSpPr/>
        <p:nvPr/>
      </p:nvGrpSpPr>
      <p:grpSpPr>
        <a:xfrm>
          <a:off x="0" y="0"/>
          <a:ext cx="0" cy="0"/>
          <a:chOff x="0" y="0"/>
          <a:chExt cx="0" cy="0"/>
        </a:xfrm>
      </p:grpSpPr>
      <p:sp>
        <p:nvSpPr>
          <p:cNvPr id="32" name="Google Shape;32;p3"/>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33" name="Google Shape;33;p3"/>
          <p:cNvSpPr txBox="1"/>
          <p:nvPr>
            <p:ph idx="1" type="body"/>
          </p:nvPr>
        </p:nvSpPr>
        <p:spPr>
          <a:xfrm>
            <a:off x="685800" y="1981200"/>
            <a:ext cx="3809999" cy="41148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1pPr>
            <a:lvl2pPr indent="-381000" lvl="1" marL="914400" marR="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2pPr>
            <a:lvl3pPr indent="-355600" lvl="2" marL="13716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3pPr>
            <a:lvl4pPr indent="-342900" lvl="3" marL="18288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4pPr>
            <a:lvl5pPr indent="-342900" lvl="4" marL="22860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34" name="Google Shape;34;p3"/>
          <p:cNvSpPr txBox="1"/>
          <p:nvPr>
            <p:ph idx="2" type="body"/>
          </p:nvPr>
        </p:nvSpPr>
        <p:spPr>
          <a:xfrm>
            <a:off x="4648200" y="1981200"/>
            <a:ext cx="3809999" cy="41148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1pPr>
            <a:lvl2pPr indent="-381000" lvl="1" marL="914400" marR="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2pPr>
            <a:lvl3pPr indent="-355600" lvl="2" marL="13716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3pPr>
            <a:lvl4pPr indent="-342900" lvl="3" marL="18288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4pPr>
            <a:lvl5pPr indent="-342900" lvl="4" marL="22860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35" name="Google Shape;35;p3"/>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36" name="Google Shape;36;p3"/>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37" name="Google Shape;37;p3"/>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4"/>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40" name="Google Shape;40;p4"/>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41" name="Google Shape;41;p4"/>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42" name="Google Shape;42;p4"/>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Google Shape;44;p5"/>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45" name="Google Shape;45;p5"/>
          <p:cNvSpPr txBox="1"/>
          <p:nvPr>
            <p:ph idx="1" type="body"/>
          </p:nvPr>
        </p:nvSpPr>
        <p:spPr>
          <a:xfrm>
            <a:off x="457200" y="1535112"/>
            <a:ext cx="4040187"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lt1"/>
              </a:buClr>
              <a:buSzPts val="2400"/>
              <a:buFont typeface="Tahoma"/>
              <a:buNone/>
              <a:defRPr b="1" i="0" sz="2400" u="none" cap="none" strike="noStrike">
                <a:solidFill>
                  <a:schemeClr val="lt1"/>
                </a:solidFill>
                <a:latin typeface="Tahoma"/>
                <a:ea typeface="Tahoma"/>
                <a:cs typeface="Tahoma"/>
                <a:sym typeface="Tahoma"/>
              </a:defRPr>
            </a:lvl1pPr>
            <a:lvl2pPr indent="-228600" lvl="1" marL="914400" marR="0" algn="l">
              <a:lnSpc>
                <a:spcPct val="100000"/>
              </a:lnSpc>
              <a:spcBef>
                <a:spcPts val="400"/>
              </a:spcBef>
              <a:spcAft>
                <a:spcPts val="0"/>
              </a:spcAft>
              <a:buClr>
                <a:schemeClr val="lt1"/>
              </a:buClr>
              <a:buSzPts val="2000"/>
              <a:buFont typeface="Tahoma"/>
              <a:buNone/>
              <a:defRPr b="1" i="0" sz="2000" u="none" cap="none" strike="noStrike">
                <a:solidFill>
                  <a:schemeClr val="lt1"/>
                </a:solidFill>
                <a:latin typeface="Tahoma"/>
                <a:ea typeface="Tahoma"/>
                <a:cs typeface="Tahoma"/>
                <a:sym typeface="Tahoma"/>
              </a:defRPr>
            </a:lvl2pPr>
            <a:lvl3pPr indent="-228600" lvl="2" marL="1371600" marR="0" algn="l">
              <a:lnSpc>
                <a:spcPct val="100000"/>
              </a:lnSpc>
              <a:spcBef>
                <a:spcPts val="360"/>
              </a:spcBef>
              <a:spcAft>
                <a:spcPts val="0"/>
              </a:spcAft>
              <a:buClr>
                <a:schemeClr val="lt1"/>
              </a:buClr>
              <a:buSzPts val="1800"/>
              <a:buFont typeface="Tahoma"/>
              <a:buNone/>
              <a:defRPr b="1" i="0" sz="1800" u="none" cap="none" strike="noStrike">
                <a:solidFill>
                  <a:schemeClr val="lt1"/>
                </a:solidFill>
                <a:latin typeface="Tahoma"/>
                <a:ea typeface="Tahoma"/>
                <a:cs typeface="Tahoma"/>
                <a:sym typeface="Tahoma"/>
              </a:defRPr>
            </a:lvl3pPr>
            <a:lvl4pPr indent="-228600" lvl="3" marL="18288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4pPr>
            <a:lvl5pPr indent="-228600" lvl="4" marL="22860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5pPr>
            <a:lvl6pPr indent="-228600" lvl="5" marL="27432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6pPr>
            <a:lvl7pPr indent="-228600" lvl="6" marL="32004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7pPr>
            <a:lvl8pPr indent="-228600" lvl="7" marL="36576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8pPr>
            <a:lvl9pPr indent="-228600" lvl="8" marL="41148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9pPr>
          </a:lstStyle>
          <a:p/>
        </p:txBody>
      </p:sp>
      <p:sp>
        <p:nvSpPr>
          <p:cNvPr id="46" name="Google Shape;46;p5"/>
          <p:cNvSpPr txBox="1"/>
          <p:nvPr>
            <p:ph idx="2" type="body"/>
          </p:nvPr>
        </p:nvSpPr>
        <p:spPr>
          <a:xfrm>
            <a:off x="457200" y="2174875"/>
            <a:ext cx="4040187" cy="3951287"/>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1pPr>
            <a:lvl2pPr indent="-355600" lvl="1" marL="9144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2pPr>
            <a:lvl3pPr indent="-342900" lvl="2" marL="13716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3pPr>
            <a:lvl4pPr indent="-330200" lvl="3" marL="18288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4pPr>
            <a:lvl5pPr indent="-330200" lvl="4" marL="22860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5pPr>
            <a:lvl6pPr indent="-330200" lvl="5" marL="27432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6pPr>
            <a:lvl7pPr indent="-330200" lvl="6" marL="32004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7pPr>
            <a:lvl8pPr indent="-330200" lvl="7" marL="36576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8pPr>
            <a:lvl9pPr indent="-330200" lvl="8" marL="41148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9pPr>
          </a:lstStyle>
          <a:p/>
        </p:txBody>
      </p:sp>
      <p:sp>
        <p:nvSpPr>
          <p:cNvPr id="47" name="Google Shape;47;p5"/>
          <p:cNvSpPr txBox="1"/>
          <p:nvPr>
            <p:ph idx="3" type="body"/>
          </p:nvPr>
        </p:nvSpPr>
        <p:spPr>
          <a:xfrm>
            <a:off x="4645025" y="1535112"/>
            <a:ext cx="4041774"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lt1"/>
              </a:buClr>
              <a:buSzPts val="2400"/>
              <a:buFont typeface="Tahoma"/>
              <a:buNone/>
              <a:defRPr b="1" i="0" sz="2400" u="none" cap="none" strike="noStrike">
                <a:solidFill>
                  <a:schemeClr val="lt1"/>
                </a:solidFill>
                <a:latin typeface="Tahoma"/>
                <a:ea typeface="Tahoma"/>
                <a:cs typeface="Tahoma"/>
                <a:sym typeface="Tahoma"/>
              </a:defRPr>
            </a:lvl1pPr>
            <a:lvl2pPr indent="-228600" lvl="1" marL="914400" marR="0" algn="l">
              <a:lnSpc>
                <a:spcPct val="100000"/>
              </a:lnSpc>
              <a:spcBef>
                <a:spcPts val="400"/>
              </a:spcBef>
              <a:spcAft>
                <a:spcPts val="0"/>
              </a:spcAft>
              <a:buClr>
                <a:schemeClr val="lt1"/>
              </a:buClr>
              <a:buSzPts val="2000"/>
              <a:buFont typeface="Tahoma"/>
              <a:buNone/>
              <a:defRPr b="1" i="0" sz="2000" u="none" cap="none" strike="noStrike">
                <a:solidFill>
                  <a:schemeClr val="lt1"/>
                </a:solidFill>
                <a:latin typeface="Tahoma"/>
                <a:ea typeface="Tahoma"/>
                <a:cs typeface="Tahoma"/>
                <a:sym typeface="Tahoma"/>
              </a:defRPr>
            </a:lvl2pPr>
            <a:lvl3pPr indent="-228600" lvl="2" marL="1371600" marR="0" algn="l">
              <a:lnSpc>
                <a:spcPct val="100000"/>
              </a:lnSpc>
              <a:spcBef>
                <a:spcPts val="360"/>
              </a:spcBef>
              <a:spcAft>
                <a:spcPts val="0"/>
              </a:spcAft>
              <a:buClr>
                <a:schemeClr val="lt1"/>
              </a:buClr>
              <a:buSzPts val="1800"/>
              <a:buFont typeface="Tahoma"/>
              <a:buNone/>
              <a:defRPr b="1" i="0" sz="1800" u="none" cap="none" strike="noStrike">
                <a:solidFill>
                  <a:schemeClr val="lt1"/>
                </a:solidFill>
                <a:latin typeface="Tahoma"/>
                <a:ea typeface="Tahoma"/>
                <a:cs typeface="Tahoma"/>
                <a:sym typeface="Tahoma"/>
              </a:defRPr>
            </a:lvl3pPr>
            <a:lvl4pPr indent="-228600" lvl="3" marL="18288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4pPr>
            <a:lvl5pPr indent="-228600" lvl="4" marL="22860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5pPr>
            <a:lvl6pPr indent="-228600" lvl="5" marL="27432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6pPr>
            <a:lvl7pPr indent="-228600" lvl="6" marL="32004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7pPr>
            <a:lvl8pPr indent="-228600" lvl="7" marL="36576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8pPr>
            <a:lvl9pPr indent="-228600" lvl="8" marL="4114800" marR="0" algn="l">
              <a:lnSpc>
                <a:spcPct val="100000"/>
              </a:lnSpc>
              <a:spcBef>
                <a:spcPts val="32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9pPr>
          </a:lstStyle>
          <a:p/>
        </p:txBody>
      </p:sp>
      <p:sp>
        <p:nvSpPr>
          <p:cNvPr id="48" name="Google Shape;48;p5"/>
          <p:cNvSpPr txBox="1"/>
          <p:nvPr>
            <p:ph idx="4" type="body"/>
          </p:nvPr>
        </p:nvSpPr>
        <p:spPr>
          <a:xfrm>
            <a:off x="4645025" y="2174875"/>
            <a:ext cx="4041774" cy="3951287"/>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1pPr>
            <a:lvl2pPr indent="-355600" lvl="1" marL="9144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2pPr>
            <a:lvl3pPr indent="-342900" lvl="2" marL="1371600" marR="0" algn="l">
              <a:lnSpc>
                <a:spcPct val="100000"/>
              </a:lnSpc>
              <a:spcBef>
                <a:spcPts val="36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3pPr>
            <a:lvl4pPr indent="-330200" lvl="3" marL="18288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4pPr>
            <a:lvl5pPr indent="-330200" lvl="4" marL="22860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5pPr>
            <a:lvl6pPr indent="-330200" lvl="5" marL="27432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6pPr>
            <a:lvl7pPr indent="-330200" lvl="6" marL="32004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7pPr>
            <a:lvl8pPr indent="-330200" lvl="7" marL="36576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8pPr>
            <a:lvl9pPr indent="-330200" lvl="8" marL="4114800" marR="0" algn="l">
              <a:lnSpc>
                <a:spcPct val="100000"/>
              </a:lnSpc>
              <a:spcBef>
                <a:spcPts val="32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9pPr>
          </a:lstStyle>
          <a:p/>
        </p:txBody>
      </p:sp>
      <p:sp>
        <p:nvSpPr>
          <p:cNvPr id="49" name="Google Shape;49;p5"/>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50" name="Google Shape;50;p5"/>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51" name="Google Shape;51;p5"/>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2" name="Shape 52"/>
        <p:cNvGrpSpPr/>
        <p:nvPr/>
      </p:nvGrpSpPr>
      <p:grpSpPr>
        <a:xfrm>
          <a:off x="0" y="0"/>
          <a:ext cx="0" cy="0"/>
          <a:chOff x="0" y="0"/>
          <a:chExt cx="0" cy="0"/>
        </a:xfrm>
      </p:grpSpPr>
      <p:grpSp>
        <p:nvGrpSpPr>
          <p:cNvPr id="53" name="Google Shape;53;p6"/>
          <p:cNvGrpSpPr/>
          <p:nvPr/>
        </p:nvGrpSpPr>
        <p:grpSpPr>
          <a:xfrm>
            <a:off x="-9524" y="-20637"/>
            <a:ext cx="9151938" cy="6877051"/>
            <a:chOff x="-5" y="-12"/>
            <a:chExt cx="5765" cy="4332"/>
          </a:xfrm>
        </p:grpSpPr>
        <p:sp>
          <p:nvSpPr>
            <p:cNvPr id="54" name="Google Shape;54;p6"/>
            <p:cNvSpPr/>
            <p:nvPr/>
          </p:nvSpPr>
          <p:spPr>
            <a:xfrm>
              <a:off x="5549" y="0"/>
              <a:ext cx="211" cy="4320"/>
            </a:xfrm>
            <a:prstGeom prst="rect">
              <a:avLst/>
            </a:prstGeom>
            <a:gradFill>
              <a:gsLst>
                <a:gs pos="0">
                  <a:schemeClr val="accent2"/>
                </a:gs>
                <a:gs pos="50000">
                  <a:schemeClr val="hlink"/>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55" name="Google Shape;55;p6"/>
            <p:cNvSpPr/>
            <p:nvPr/>
          </p:nvSpPr>
          <p:spPr>
            <a:xfrm>
              <a:off x="-5" y="2828"/>
              <a:ext cx="3624" cy="1492"/>
            </a:xfrm>
            <a:custGeom>
              <a:rect b="b" l="l" r="r" t="t"/>
              <a:pathLst>
                <a:path extrusionOk="0" h="120000" w="120000">
                  <a:moveTo>
                    <a:pt x="0" y="119919"/>
                  </a:moveTo>
                  <a:lnTo>
                    <a:pt x="0" y="0"/>
                  </a:lnTo>
                  <a:lnTo>
                    <a:pt x="5660" y="241"/>
                  </a:lnTo>
                  <a:lnTo>
                    <a:pt x="11751" y="723"/>
                  </a:lnTo>
                  <a:lnTo>
                    <a:pt x="16518" y="1689"/>
                  </a:lnTo>
                  <a:lnTo>
                    <a:pt x="21517" y="2895"/>
                  </a:lnTo>
                  <a:lnTo>
                    <a:pt x="26780" y="4343"/>
                  </a:lnTo>
                  <a:lnTo>
                    <a:pt x="31680" y="6273"/>
                  </a:lnTo>
                  <a:lnTo>
                    <a:pt x="37042" y="8445"/>
                  </a:lnTo>
                  <a:lnTo>
                    <a:pt x="41743" y="10697"/>
                  </a:lnTo>
                  <a:lnTo>
                    <a:pt x="47702" y="14075"/>
                  </a:lnTo>
                  <a:lnTo>
                    <a:pt x="52899" y="17453"/>
                  </a:lnTo>
                  <a:lnTo>
                    <a:pt x="58361" y="21635"/>
                  </a:lnTo>
                  <a:lnTo>
                    <a:pt x="62466" y="24772"/>
                  </a:lnTo>
                  <a:lnTo>
                    <a:pt x="69020" y="30884"/>
                  </a:lnTo>
                  <a:lnTo>
                    <a:pt x="73820" y="35710"/>
                  </a:lnTo>
                  <a:lnTo>
                    <a:pt x="81302" y="43994"/>
                  </a:lnTo>
                  <a:lnTo>
                    <a:pt x="88253" y="53243"/>
                  </a:lnTo>
                  <a:lnTo>
                    <a:pt x="94642" y="63217"/>
                  </a:lnTo>
                  <a:lnTo>
                    <a:pt x="100833" y="73994"/>
                  </a:lnTo>
                  <a:lnTo>
                    <a:pt x="105699" y="83485"/>
                  </a:lnTo>
                  <a:lnTo>
                    <a:pt x="110300" y="93941"/>
                  </a:lnTo>
                  <a:lnTo>
                    <a:pt x="113875" y="102949"/>
                  </a:lnTo>
                  <a:lnTo>
                    <a:pt x="116656" y="110991"/>
                  </a:lnTo>
                  <a:lnTo>
                    <a:pt x="119966" y="119919"/>
                  </a:lnTo>
                  <a:lnTo>
                    <a:pt x="119437" y="119919"/>
                  </a:lnTo>
                  <a:lnTo>
                    <a:pt x="0" y="119919"/>
                  </a:lnTo>
                </a:path>
              </a:pathLst>
            </a:custGeom>
            <a:gradFill>
              <a:gsLst>
                <a:gs pos="0">
                  <a:schemeClr val="dk1"/>
                </a:gs>
                <a:gs pos="100000">
                  <a:schemeClr val="dk2"/>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56" name="Google Shape;56;p6"/>
            <p:cNvSpPr/>
            <p:nvPr/>
          </p:nvSpPr>
          <p:spPr>
            <a:xfrm>
              <a:off x="0" y="2404"/>
              <a:ext cx="5142" cy="1901"/>
            </a:xfrm>
            <a:custGeom>
              <a:rect b="b" l="l" r="r" t="t"/>
              <a:pathLst>
                <a:path extrusionOk="0" h="120000" w="120000">
                  <a:moveTo>
                    <a:pt x="63418" y="25552"/>
                  </a:moveTo>
                  <a:lnTo>
                    <a:pt x="57538" y="21009"/>
                  </a:lnTo>
                  <a:lnTo>
                    <a:pt x="51378" y="16466"/>
                  </a:lnTo>
                  <a:lnTo>
                    <a:pt x="45008" y="12492"/>
                  </a:lnTo>
                  <a:lnTo>
                    <a:pt x="39548" y="9652"/>
                  </a:lnTo>
                  <a:lnTo>
                    <a:pt x="33459" y="7003"/>
                  </a:lnTo>
                  <a:lnTo>
                    <a:pt x="27719" y="4731"/>
                  </a:lnTo>
                  <a:lnTo>
                    <a:pt x="22329" y="3028"/>
                  </a:lnTo>
                  <a:lnTo>
                    <a:pt x="17429" y="1892"/>
                  </a:lnTo>
                  <a:lnTo>
                    <a:pt x="11689" y="946"/>
                  </a:lnTo>
                  <a:lnTo>
                    <a:pt x="5739" y="189"/>
                  </a:lnTo>
                  <a:lnTo>
                    <a:pt x="0" y="0"/>
                  </a:lnTo>
                  <a:lnTo>
                    <a:pt x="0" y="17350"/>
                  </a:lnTo>
                  <a:lnTo>
                    <a:pt x="0" y="21766"/>
                  </a:lnTo>
                  <a:lnTo>
                    <a:pt x="0" y="17350"/>
                  </a:lnTo>
                  <a:lnTo>
                    <a:pt x="0" y="21577"/>
                  </a:lnTo>
                  <a:lnTo>
                    <a:pt x="7909" y="22145"/>
                  </a:lnTo>
                  <a:lnTo>
                    <a:pt x="14139" y="23470"/>
                  </a:lnTo>
                  <a:lnTo>
                    <a:pt x="19879" y="25173"/>
                  </a:lnTo>
                  <a:lnTo>
                    <a:pt x="24919" y="27444"/>
                  </a:lnTo>
                  <a:lnTo>
                    <a:pt x="29749" y="29905"/>
                  </a:lnTo>
                  <a:lnTo>
                    <a:pt x="36048" y="34069"/>
                  </a:lnTo>
                  <a:lnTo>
                    <a:pt x="41088" y="38044"/>
                  </a:lnTo>
                  <a:lnTo>
                    <a:pt x="45988" y="42776"/>
                  </a:lnTo>
                  <a:lnTo>
                    <a:pt x="50538" y="47129"/>
                  </a:lnTo>
                  <a:lnTo>
                    <a:pt x="55928" y="53753"/>
                  </a:lnTo>
                  <a:lnTo>
                    <a:pt x="60968" y="60567"/>
                  </a:lnTo>
                  <a:lnTo>
                    <a:pt x="66078" y="69085"/>
                  </a:lnTo>
                  <a:lnTo>
                    <a:pt x="70278" y="76466"/>
                  </a:lnTo>
                  <a:lnTo>
                    <a:pt x="74337" y="84984"/>
                  </a:lnTo>
                  <a:lnTo>
                    <a:pt x="78187" y="94447"/>
                  </a:lnTo>
                  <a:lnTo>
                    <a:pt x="81197" y="102776"/>
                  </a:lnTo>
                  <a:lnTo>
                    <a:pt x="84277" y="112618"/>
                  </a:lnTo>
                  <a:lnTo>
                    <a:pt x="86307" y="119936"/>
                  </a:lnTo>
                  <a:lnTo>
                    <a:pt x="119976" y="119936"/>
                  </a:lnTo>
                  <a:lnTo>
                    <a:pt x="118436" y="115268"/>
                  </a:lnTo>
                  <a:lnTo>
                    <a:pt x="115916" y="107697"/>
                  </a:lnTo>
                  <a:lnTo>
                    <a:pt x="111926" y="97097"/>
                  </a:lnTo>
                  <a:lnTo>
                    <a:pt x="107727" y="87255"/>
                  </a:lnTo>
                  <a:lnTo>
                    <a:pt x="102897" y="77034"/>
                  </a:lnTo>
                  <a:lnTo>
                    <a:pt x="97647" y="67570"/>
                  </a:lnTo>
                  <a:lnTo>
                    <a:pt x="92397" y="59242"/>
                  </a:lnTo>
                  <a:lnTo>
                    <a:pt x="86517" y="50536"/>
                  </a:lnTo>
                  <a:lnTo>
                    <a:pt x="81477" y="44290"/>
                  </a:lnTo>
                  <a:lnTo>
                    <a:pt x="75387" y="37097"/>
                  </a:lnTo>
                  <a:lnTo>
                    <a:pt x="69158" y="30851"/>
                  </a:lnTo>
                  <a:lnTo>
                    <a:pt x="63418" y="25552"/>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57" name="Google Shape;57;p6"/>
            <p:cNvSpPr/>
            <p:nvPr/>
          </p:nvSpPr>
          <p:spPr>
            <a:xfrm>
              <a:off x="0" y="1981"/>
              <a:ext cx="5759" cy="2325"/>
            </a:xfrm>
            <a:custGeom>
              <a:rect b="b" l="l" r="r" t="t"/>
              <a:pathLst>
                <a:path extrusionOk="0" h="120000" w="120000">
                  <a:moveTo>
                    <a:pt x="0" y="0"/>
                  </a:moveTo>
                  <a:lnTo>
                    <a:pt x="0" y="17496"/>
                  </a:lnTo>
                  <a:lnTo>
                    <a:pt x="11625" y="18425"/>
                  </a:lnTo>
                  <a:lnTo>
                    <a:pt x="16812" y="19354"/>
                  </a:lnTo>
                  <a:lnTo>
                    <a:pt x="22000" y="20593"/>
                  </a:lnTo>
                  <a:lnTo>
                    <a:pt x="26500" y="21987"/>
                  </a:lnTo>
                  <a:lnTo>
                    <a:pt x="32062" y="24000"/>
                  </a:lnTo>
                  <a:lnTo>
                    <a:pt x="37312" y="26322"/>
                  </a:lnTo>
                  <a:lnTo>
                    <a:pt x="43250" y="29419"/>
                  </a:lnTo>
                  <a:lnTo>
                    <a:pt x="48625" y="32516"/>
                  </a:lnTo>
                  <a:lnTo>
                    <a:pt x="53000" y="35458"/>
                  </a:lnTo>
                  <a:lnTo>
                    <a:pt x="57812" y="39174"/>
                  </a:lnTo>
                  <a:lnTo>
                    <a:pt x="62562" y="43200"/>
                  </a:lnTo>
                  <a:lnTo>
                    <a:pt x="67312" y="47690"/>
                  </a:lnTo>
                  <a:lnTo>
                    <a:pt x="71625" y="51870"/>
                  </a:lnTo>
                  <a:lnTo>
                    <a:pt x="76312" y="57290"/>
                  </a:lnTo>
                  <a:lnTo>
                    <a:pt x="81312" y="63638"/>
                  </a:lnTo>
                  <a:lnTo>
                    <a:pt x="86437" y="70916"/>
                  </a:lnTo>
                  <a:lnTo>
                    <a:pt x="90687" y="77729"/>
                  </a:lnTo>
                  <a:lnTo>
                    <a:pt x="93562" y="82683"/>
                  </a:lnTo>
                  <a:lnTo>
                    <a:pt x="97250" y="89806"/>
                  </a:lnTo>
                  <a:lnTo>
                    <a:pt x="100500" y="96774"/>
                  </a:lnTo>
                  <a:lnTo>
                    <a:pt x="103500" y="104051"/>
                  </a:lnTo>
                  <a:lnTo>
                    <a:pt x="106250" y="111174"/>
                  </a:lnTo>
                  <a:lnTo>
                    <a:pt x="109125" y="119948"/>
                  </a:lnTo>
                  <a:lnTo>
                    <a:pt x="119979" y="119948"/>
                  </a:lnTo>
                  <a:lnTo>
                    <a:pt x="119979" y="64258"/>
                  </a:lnTo>
                  <a:lnTo>
                    <a:pt x="116250" y="57754"/>
                  </a:lnTo>
                  <a:lnTo>
                    <a:pt x="112500" y="52645"/>
                  </a:lnTo>
                  <a:lnTo>
                    <a:pt x="108437" y="47380"/>
                  </a:lnTo>
                  <a:lnTo>
                    <a:pt x="104812" y="43200"/>
                  </a:lnTo>
                  <a:lnTo>
                    <a:pt x="101375" y="39793"/>
                  </a:lnTo>
                  <a:lnTo>
                    <a:pt x="98125" y="36696"/>
                  </a:lnTo>
                  <a:lnTo>
                    <a:pt x="94687" y="33600"/>
                  </a:lnTo>
                  <a:lnTo>
                    <a:pt x="91375" y="30967"/>
                  </a:lnTo>
                  <a:lnTo>
                    <a:pt x="88500" y="28490"/>
                  </a:lnTo>
                  <a:lnTo>
                    <a:pt x="83187" y="24929"/>
                  </a:lnTo>
                  <a:lnTo>
                    <a:pt x="78687" y="21832"/>
                  </a:lnTo>
                  <a:lnTo>
                    <a:pt x="74250" y="19354"/>
                  </a:lnTo>
                  <a:lnTo>
                    <a:pt x="68375" y="16103"/>
                  </a:lnTo>
                  <a:lnTo>
                    <a:pt x="62562" y="13470"/>
                  </a:lnTo>
                  <a:lnTo>
                    <a:pt x="56937" y="10993"/>
                  </a:lnTo>
                  <a:lnTo>
                    <a:pt x="51062" y="8825"/>
                  </a:lnTo>
                  <a:lnTo>
                    <a:pt x="46062" y="7122"/>
                  </a:lnTo>
                  <a:lnTo>
                    <a:pt x="41125" y="5574"/>
                  </a:lnTo>
                  <a:lnTo>
                    <a:pt x="34687" y="4180"/>
                  </a:lnTo>
                  <a:lnTo>
                    <a:pt x="29937" y="3096"/>
                  </a:lnTo>
                  <a:lnTo>
                    <a:pt x="23437" y="1858"/>
                  </a:lnTo>
                  <a:lnTo>
                    <a:pt x="17250" y="1083"/>
                  </a:lnTo>
                  <a:lnTo>
                    <a:pt x="11625" y="619"/>
                  </a:lnTo>
                  <a:lnTo>
                    <a:pt x="5875" y="154"/>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58" name="Google Shape;58;p6"/>
            <p:cNvSpPr/>
            <p:nvPr/>
          </p:nvSpPr>
          <p:spPr>
            <a:xfrm>
              <a:off x="0" y="1550"/>
              <a:ext cx="5759" cy="1572"/>
            </a:xfrm>
            <a:custGeom>
              <a:rect b="b" l="l" r="r" t="t"/>
              <a:pathLst>
                <a:path extrusionOk="0" h="120000" w="120000">
                  <a:moveTo>
                    <a:pt x="0" y="0"/>
                  </a:moveTo>
                  <a:lnTo>
                    <a:pt x="0" y="26776"/>
                  </a:lnTo>
                  <a:lnTo>
                    <a:pt x="5875" y="27234"/>
                  </a:lnTo>
                  <a:lnTo>
                    <a:pt x="13062" y="27692"/>
                  </a:lnTo>
                  <a:lnTo>
                    <a:pt x="20000" y="28607"/>
                  </a:lnTo>
                  <a:lnTo>
                    <a:pt x="25375" y="29980"/>
                  </a:lnTo>
                  <a:lnTo>
                    <a:pt x="30625" y="31354"/>
                  </a:lnTo>
                  <a:lnTo>
                    <a:pt x="36375" y="33184"/>
                  </a:lnTo>
                  <a:lnTo>
                    <a:pt x="42125" y="35244"/>
                  </a:lnTo>
                  <a:lnTo>
                    <a:pt x="48750" y="38448"/>
                  </a:lnTo>
                  <a:lnTo>
                    <a:pt x="55500" y="41881"/>
                  </a:lnTo>
                  <a:lnTo>
                    <a:pt x="61500" y="45543"/>
                  </a:lnTo>
                  <a:lnTo>
                    <a:pt x="67187" y="49434"/>
                  </a:lnTo>
                  <a:lnTo>
                    <a:pt x="73187" y="54011"/>
                  </a:lnTo>
                  <a:lnTo>
                    <a:pt x="76937" y="57215"/>
                  </a:lnTo>
                  <a:lnTo>
                    <a:pt x="82000" y="61792"/>
                  </a:lnTo>
                  <a:lnTo>
                    <a:pt x="85312" y="65225"/>
                  </a:lnTo>
                  <a:lnTo>
                    <a:pt x="89187" y="69345"/>
                  </a:lnTo>
                  <a:lnTo>
                    <a:pt x="93812" y="74837"/>
                  </a:lnTo>
                  <a:lnTo>
                    <a:pt x="98000" y="80330"/>
                  </a:lnTo>
                  <a:lnTo>
                    <a:pt x="102312" y="86280"/>
                  </a:lnTo>
                  <a:lnTo>
                    <a:pt x="105687" y="91315"/>
                  </a:lnTo>
                  <a:lnTo>
                    <a:pt x="109500" y="97724"/>
                  </a:lnTo>
                  <a:lnTo>
                    <a:pt x="114062" y="106878"/>
                  </a:lnTo>
                  <a:lnTo>
                    <a:pt x="117250" y="113057"/>
                  </a:lnTo>
                  <a:lnTo>
                    <a:pt x="119979" y="119923"/>
                  </a:lnTo>
                  <a:lnTo>
                    <a:pt x="119979" y="48289"/>
                  </a:lnTo>
                  <a:lnTo>
                    <a:pt x="114437" y="43483"/>
                  </a:lnTo>
                  <a:lnTo>
                    <a:pt x="108625" y="38219"/>
                  </a:lnTo>
                  <a:lnTo>
                    <a:pt x="103125" y="33871"/>
                  </a:lnTo>
                  <a:lnTo>
                    <a:pt x="97937" y="30209"/>
                  </a:lnTo>
                  <a:lnTo>
                    <a:pt x="92187" y="26547"/>
                  </a:lnTo>
                  <a:lnTo>
                    <a:pt x="85625" y="22428"/>
                  </a:lnTo>
                  <a:lnTo>
                    <a:pt x="79437" y="19224"/>
                  </a:lnTo>
                  <a:lnTo>
                    <a:pt x="73937" y="16249"/>
                  </a:lnTo>
                  <a:lnTo>
                    <a:pt x="67937" y="13960"/>
                  </a:lnTo>
                  <a:lnTo>
                    <a:pt x="62812" y="11671"/>
                  </a:lnTo>
                  <a:lnTo>
                    <a:pt x="57437" y="9841"/>
                  </a:lnTo>
                  <a:lnTo>
                    <a:pt x="52500" y="8010"/>
                  </a:lnTo>
                  <a:lnTo>
                    <a:pt x="47937" y="6636"/>
                  </a:lnTo>
                  <a:lnTo>
                    <a:pt x="41937" y="5034"/>
                  </a:lnTo>
                  <a:lnTo>
                    <a:pt x="36062" y="3661"/>
                  </a:lnTo>
                  <a:lnTo>
                    <a:pt x="31750" y="2975"/>
                  </a:lnTo>
                  <a:lnTo>
                    <a:pt x="26250" y="2059"/>
                  </a:lnTo>
                  <a:lnTo>
                    <a:pt x="20125" y="1144"/>
                  </a:lnTo>
                  <a:lnTo>
                    <a:pt x="14875" y="915"/>
                  </a:lnTo>
                  <a:lnTo>
                    <a:pt x="10625" y="457"/>
                  </a:lnTo>
                  <a:lnTo>
                    <a:pt x="5062"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59" name="Google Shape;59;p6"/>
            <p:cNvSpPr/>
            <p:nvPr/>
          </p:nvSpPr>
          <p:spPr>
            <a:xfrm>
              <a:off x="0" y="1130"/>
              <a:ext cx="5759" cy="970"/>
            </a:xfrm>
            <a:custGeom>
              <a:rect b="b" l="l" r="r" t="t"/>
              <a:pathLst>
                <a:path extrusionOk="0" h="120000" w="120000">
                  <a:moveTo>
                    <a:pt x="0" y="0"/>
                  </a:moveTo>
                  <a:lnTo>
                    <a:pt x="0" y="41938"/>
                  </a:lnTo>
                  <a:lnTo>
                    <a:pt x="6625" y="42309"/>
                  </a:lnTo>
                  <a:lnTo>
                    <a:pt x="12312" y="43051"/>
                  </a:lnTo>
                  <a:lnTo>
                    <a:pt x="17625" y="43793"/>
                  </a:lnTo>
                  <a:lnTo>
                    <a:pt x="22375" y="44536"/>
                  </a:lnTo>
                  <a:lnTo>
                    <a:pt x="27375" y="45278"/>
                  </a:lnTo>
                  <a:lnTo>
                    <a:pt x="33312" y="47134"/>
                  </a:lnTo>
                  <a:lnTo>
                    <a:pt x="39812" y="49360"/>
                  </a:lnTo>
                  <a:lnTo>
                    <a:pt x="46687" y="51958"/>
                  </a:lnTo>
                  <a:lnTo>
                    <a:pt x="54562" y="56041"/>
                  </a:lnTo>
                  <a:lnTo>
                    <a:pt x="60187" y="59010"/>
                  </a:lnTo>
                  <a:lnTo>
                    <a:pt x="66187" y="62721"/>
                  </a:lnTo>
                  <a:lnTo>
                    <a:pt x="72875" y="67175"/>
                  </a:lnTo>
                  <a:lnTo>
                    <a:pt x="79437" y="72371"/>
                  </a:lnTo>
                  <a:lnTo>
                    <a:pt x="84250" y="76453"/>
                  </a:lnTo>
                  <a:lnTo>
                    <a:pt x="90937" y="82762"/>
                  </a:lnTo>
                  <a:lnTo>
                    <a:pt x="97562" y="89814"/>
                  </a:lnTo>
                  <a:lnTo>
                    <a:pt x="103750" y="97237"/>
                  </a:lnTo>
                  <a:lnTo>
                    <a:pt x="109750" y="104659"/>
                  </a:lnTo>
                  <a:lnTo>
                    <a:pt x="117625" y="116536"/>
                  </a:lnTo>
                  <a:lnTo>
                    <a:pt x="119979" y="119876"/>
                  </a:lnTo>
                  <a:lnTo>
                    <a:pt x="119979"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60" name="Google Shape;60;p6"/>
            <p:cNvSpPr/>
            <p:nvPr/>
          </p:nvSpPr>
          <p:spPr>
            <a:xfrm>
              <a:off x="0" y="-12"/>
              <a:ext cx="5759" cy="1060"/>
            </a:xfrm>
            <a:custGeom>
              <a:rect b="b" l="l" r="r" t="t"/>
              <a:pathLst>
                <a:path extrusionOk="0" h="120000" w="120000">
                  <a:moveTo>
                    <a:pt x="0" y="85245"/>
                  </a:moveTo>
                  <a:lnTo>
                    <a:pt x="0" y="119886"/>
                  </a:lnTo>
                  <a:lnTo>
                    <a:pt x="119979" y="119886"/>
                  </a:lnTo>
                  <a:lnTo>
                    <a:pt x="119979" y="0"/>
                  </a:lnTo>
                  <a:lnTo>
                    <a:pt x="113125" y="0"/>
                  </a:lnTo>
                  <a:lnTo>
                    <a:pt x="110375" y="9509"/>
                  </a:lnTo>
                  <a:lnTo>
                    <a:pt x="107000" y="18000"/>
                  </a:lnTo>
                  <a:lnTo>
                    <a:pt x="103500" y="25132"/>
                  </a:lnTo>
                  <a:lnTo>
                    <a:pt x="100250" y="30226"/>
                  </a:lnTo>
                  <a:lnTo>
                    <a:pt x="96375" y="36679"/>
                  </a:lnTo>
                  <a:lnTo>
                    <a:pt x="92500" y="41433"/>
                  </a:lnTo>
                  <a:lnTo>
                    <a:pt x="88125" y="46867"/>
                  </a:lnTo>
                  <a:lnTo>
                    <a:pt x="82062" y="52981"/>
                  </a:lnTo>
                  <a:lnTo>
                    <a:pt x="77312" y="57056"/>
                  </a:lnTo>
                  <a:lnTo>
                    <a:pt x="71687" y="61471"/>
                  </a:lnTo>
                  <a:lnTo>
                    <a:pt x="66437" y="65547"/>
                  </a:lnTo>
                  <a:lnTo>
                    <a:pt x="60937" y="68603"/>
                  </a:lnTo>
                  <a:lnTo>
                    <a:pt x="55812" y="71660"/>
                  </a:lnTo>
                  <a:lnTo>
                    <a:pt x="50375" y="74037"/>
                  </a:lnTo>
                  <a:lnTo>
                    <a:pt x="44625" y="76415"/>
                  </a:lnTo>
                  <a:lnTo>
                    <a:pt x="39500" y="78452"/>
                  </a:lnTo>
                  <a:lnTo>
                    <a:pt x="34312" y="80150"/>
                  </a:lnTo>
                  <a:lnTo>
                    <a:pt x="29250" y="81509"/>
                  </a:lnTo>
                  <a:lnTo>
                    <a:pt x="24375" y="82867"/>
                  </a:lnTo>
                  <a:lnTo>
                    <a:pt x="18875" y="83547"/>
                  </a:lnTo>
                  <a:lnTo>
                    <a:pt x="11125" y="84566"/>
                  </a:lnTo>
                  <a:lnTo>
                    <a:pt x="4187" y="85245"/>
                  </a:lnTo>
                  <a:lnTo>
                    <a:pt x="0" y="85245"/>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61" name="Google Shape;61;p6"/>
            <p:cNvSpPr/>
            <p:nvPr/>
          </p:nvSpPr>
          <p:spPr>
            <a:xfrm>
              <a:off x="0" y="-12"/>
              <a:ext cx="5283" cy="672"/>
            </a:xfrm>
            <a:custGeom>
              <a:rect b="b" l="l" r="r" t="t"/>
              <a:pathLst>
                <a:path extrusionOk="0" h="120000" w="120000">
                  <a:moveTo>
                    <a:pt x="0" y="65260"/>
                  </a:moveTo>
                  <a:lnTo>
                    <a:pt x="0" y="119821"/>
                  </a:lnTo>
                  <a:lnTo>
                    <a:pt x="6881" y="119821"/>
                  </a:lnTo>
                  <a:lnTo>
                    <a:pt x="16419" y="118216"/>
                  </a:lnTo>
                  <a:lnTo>
                    <a:pt x="23164" y="116612"/>
                  </a:lnTo>
                  <a:lnTo>
                    <a:pt x="29568" y="114472"/>
                  </a:lnTo>
                  <a:lnTo>
                    <a:pt x="35291" y="112332"/>
                  </a:lnTo>
                  <a:lnTo>
                    <a:pt x="40401" y="109658"/>
                  </a:lnTo>
                  <a:lnTo>
                    <a:pt x="44557" y="108053"/>
                  </a:lnTo>
                  <a:lnTo>
                    <a:pt x="49803" y="104843"/>
                  </a:lnTo>
                  <a:lnTo>
                    <a:pt x="55594" y="101634"/>
                  </a:lnTo>
                  <a:lnTo>
                    <a:pt x="61317" y="97355"/>
                  </a:lnTo>
                  <a:lnTo>
                    <a:pt x="65950" y="94145"/>
                  </a:lnTo>
                  <a:lnTo>
                    <a:pt x="71264" y="88796"/>
                  </a:lnTo>
                  <a:lnTo>
                    <a:pt x="75488" y="84517"/>
                  </a:lnTo>
                  <a:lnTo>
                    <a:pt x="80257" y="79702"/>
                  </a:lnTo>
                  <a:lnTo>
                    <a:pt x="84822" y="74888"/>
                  </a:lnTo>
                  <a:lnTo>
                    <a:pt x="89318" y="68469"/>
                  </a:lnTo>
                  <a:lnTo>
                    <a:pt x="93474" y="62585"/>
                  </a:lnTo>
                  <a:lnTo>
                    <a:pt x="96881" y="56701"/>
                  </a:lnTo>
                  <a:lnTo>
                    <a:pt x="100968" y="49747"/>
                  </a:lnTo>
                  <a:lnTo>
                    <a:pt x="104920" y="42258"/>
                  </a:lnTo>
                  <a:lnTo>
                    <a:pt x="108531" y="34234"/>
                  </a:lnTo>
                  <a:lnTo>
                    <a:pt x="111733" y="26210"/>
                  </a:lnTo>
                  <a:lnTo>
                    <a:pt x="115480" y="16047"/>
                  </a:lnTo>
                  <a:lnTo>
                    <a:pt x="117933" y="7488"/>
                  </a:lnTo>
                  <a:lnTo>
                    <a:pt x="119977" y="0"/>
                  </a:lnTo>
                  <a:lnTo>
                    <a:pt x="72694" y="0"/>
                  </a:lnTo>
                  <a:lnTo>
                    <a:pt x="67721" y="10163"/>
                  </a:lnTo>
                  <a:lnTo>
                    <a:pt x="63020" y="19257"/>
                  </a:lnTo>
                  <a:lnTo>
                    <a:pt x="58183" y="26745"/>
                  </a:lnTo>
                  <a:lnTo>
                    <a:pt x="54436" y="32630"/>
                  </a:lnTo>
                  <a:lnTo>
                    <a:pt x="50075" y="37979"/>
                  </a:lnTo>
                  <a:lnTo>
                    <a:pt x="45442" y="43328"/>
                  </a:lnTo>
                  <a:lnTo>
                    <a:pt x="40333" y="48677"/>
                  </a:lnTo>
                  <a:lnTo>
                    <a:pt x="34882" y="52956"/>
                  </a:lnTo>
                  <a:lnTo>
                    <a:pt x="30522" y="55631"/>
                  </a:lnTo>
                  <a:lnTo>
                    <a:pt x="25753" y="58841"/>
                  </a:lnTo>
                  <a:lnTo>
                    <a:pt x="20915" y="60980"/>
                  </a:lnTo>
                  <a:lnTo>
                    <a:pt x="15806" y="63120"/>
                  </a:lnTo>
                  <a:lnTo>
                    <a:pt x="11377" y="64190"/>
                  </a:lnTo>
                  <a:lnTo>
                    <a:pt x="6336" y="65260"/>
                  </a:lnTo>
                  <a:lnTo>
                    <a:pt x="2248" y="65794"/>
                  </a:lnTo>
                  <a:lnTo>
                    <a:pt x="0" y="6526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62" name="Google Shape;62;p6"/>
            <p:cNvSpPr/>
            <p:nvPr/>
          </p:nvSpPr>
          <p:spPr>
            <a:xfrm>
              <a:off x="0" y="-12"/>
              <a:ext cx="2884" cy="286"/>
            </a:xfrm>
            <a:custGeom>
              <a:rect b="b" l="l" r="r" t="t"/>
              <a:pathLst>
                <a:path extrusionOk="0" h="120000" w="120000">
                  <a:moveTo>
                    <a:pt x="0" y="0"/>
                  </a:moveTo>
                  <a:lnTo>
                    <a:pt x="0" y="119580"/>
                  </a:lnTo>
                  <a:lnTo>
                    <a:pt x="7988" y="119580"/>
                  </a:lnTo>
                  <a:lnTo>
                    <a:pt x="15977" y="118321"/>
                  </a:lnTo>
                  <a:lnTo>
                    <a:pt x="24091" y="115804"/>
                  </a:lnTo>
                  <a:lnTo>
                    <a:pt x="32829" y="112027"/>
                  </a:lnTo>
                  <a:lnTo>
                    <a:pt x="41567" y="108251"/>
                  </a:lnTo>
                  <a:lnTo>
                    <a:pt x="48307" y="103216"/>
                  </a:lnTo>
                  <a:lnTo>
                    <a:pt x="54174" y="98181"/>
                  </a:lnTo>
                  <a:lnTo>
                    <a:pt x="60665" y="93146"/>
                  </a:lnTo>
                  <a:lnTo>
                    <a:pt x="69278" y="84335"/>
                  </a:lnTo>
                  <a:lnTo>
                    <a:pt x="82884" y="66713"/>
                  </a:lnTo>
                  <a:lnTo>
                    <a:pt x="95742" y="49090"/>
                  </a:lnTo>
                  <a:lnTo>
                    <a:pt x="108349" y="25174"/>
                  </a:lnTo>
                  <a:lnTo>
                    <a:pt x="119958"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grpSp>
      <p:sp>
        <p:nvSpPr>
          <p:cNvPr id="63" name="Google Shape;63;p6"/>
          <p:cNvSpPr txBox="1"/>
          <p:nvPr>
            <p:ph type="ctrTitle"/>
          </p:nvPr>
        </p:nvSpPr>
        <p:spPr>
          <a:xfrm>
            <a:off x="685800" y="2057400"/>
            <a:ext cx="7772400" cy="1143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64" name="Google Shape;64;p6"/>
          <p:cNvSpPr txBox="1"/>
          <p:nvPr>
            <p:ph idx="1" type="subTitle"/>
          </p:nvPr>
        </p:nvSpPr>
        <p:spPr>
          <a:xfrm>
            <a:off x="1371600" y="3886200"/>
            <a:ext cx="6400799" cy="175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chemeClr val="lt1"/>
              </a:buClr>
              <a:buSzPts val="3200"/>
              <a:buFont typeface="Tahoma"/>
              <a:buNone/>
              <a:defRPr b="0" i="0" sz="3200" u="none" cap="none" strike="noStrike">
                <a:solidFill>
                  <a:schemeClr val="lt1"/>
                </a:solidFill>
                <a:latin typeface="Tahoma"/>
                <a:ea typeface="Tahoma"/>
                <a:cs typeface="Tahoma"/>
                <a:sym typeface="Tahoma"/>
              </a:defRPr>
            </a:lvl1pPr>
            <a:lvl2pPr lvl="1" marR="0" algn="l">
              <a:lnSpc>
                <a:spcPct val="100000"/>
              </a:lnSpc>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lvl="2" marR="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lvl="3"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lvl="4"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lvl="5"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lvl="6"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lvl="7"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lvl="8"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65" name="Google Shape;65;p6"/>
          <p:cNvSpPr txBox="1"/>
          <p:nvPr>
            <p:ph idx="10" type="dt"/>
          </p:nvPr>
        </p:nvSpPr>
        <p:spPr>
          <a:xfrm>
            <a:off x="685800" y="62484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66" name="Google Shape;66;p6"/>
          <p:cNvSpPr txBox="1"/>
          <p:nvPr>
            <p:ph idx="11" type="ftr"/>
          </p:nvPr>
        </p:nvSpPr>
        <p:spPr>
          <a:xfrm>
            <a:off x="31242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67" name="Google Shape;67;p6"/>
          <p:cNvSpPr txBox="1"/>
          <p:nvPr>
            <p:ph idx="12" type="sldNum"/>
          </p:nvPr>
        </p:nvSpPr>
        <p:spPr>
          <a:xfrm>
            <a:off x="65532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imes New Roman"/>
              <a:buNone/>
              <a:defRPr sz="1400">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350"/>
              <a:buFont typeface="Times New Roman"/>
              <a:buNone/>
              <a:defRPr sz="1400">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350"/>
              <a:buFont typeface="Times New Roman"/>
              <a:buNone/>
              <a:defRPr sz="1400">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350"/>
              <a:buFont typeface="Times New Roman"/>
              <a:buNone/>
              <a:defRPr sz="1400">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350"/>
              <a:buFont typeface="Times New Roman"/>
              <a:buNone/>
              <a:defRPr sz="1400">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350"/>
              <a:buFont typeface="Times New Roman"/>
              <a:buNone/>
              <a:defRPr sz="1400">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350"/>
              <a:buFont typeface="Times New Roman"/>
              <a:buNone/>
              <a:defRPr sz="1400">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350"/>
              <a:buFont typeface="Times New Roman"/>
              <a:buNone/>
              <a:defRPr sz="1400">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350"/>
              <a:buFont typeface="Times New Roman"/>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7"/>
          <p:cNvSpPr txBox="1"/>
          <p:nvPr>
            <p:ph type="title"/>
          </p:nvPr>
        </p:nvSpPr>
        <p:spPr>
          <a:xfrm>
            <a:off x="722312" y="4406900"/>
            <a:ext cx="7772400" cy="13620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folHlink"/>
              </a:buClr>
              <a:buSzPts val="4000"/>
              <a:buFont typeface="Tahoma"/>
              <a:buNone/>
              <a:defRPr b="1" i="0" sz="40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70" name="Google Shape;70;p7"/>
          <p:cNvSpPr txBox="1"/>
          <p:nvPr>
            <p:ph idx="1" type="body"/>
          </p:nvPr>
        </p:nvSpPr>
        <p:spPr>
          <a:xfrm>
            <a:off x="722312"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1pPr>
            <a:lvl2pPr indent="-228600" lvl="1" marL="914400" marR="0" algn="l">
              <a:lnSpc>
                <a:spcPct val="100000"/>
              </a:lnSpc>
              <a:spcBef>
                <a:spcPts val="360"/>
              </a:spcBef>
              <a:spcAft>
                <a:spcPts val="0"/>
              </a:spcAft>
              <a:buClr>
                <a:schemeClr val="lt1"/>
              </a:buClr>
              <a:buSzPts val="1800"/>
              <a:buFont typeface="Tahoma"/>
              <a:buNone/>
              <a:defRPr b="0" i="0" sz="1800" u="none" cap="none" strike="noStrike">
                <a:solidFill>
                  <a:schemeClr val="lt1"/>
                </a:solidFill>
                <a:latin typeface="Tahoma"/>
                <a:ea typeface="Tahoma"/>
                <a:cs typeface="Tahoma"/>
                <a:sym typeface="Tahoma"/>
              </a:defRPr>
            </a:lvl2pPr>
            <a:lvl3pPr indent="-228600" lvl="2" marL="1371600" marR="0" algn="l">
              <a:lnSpc>
                <a:spcPct val="100000"/>
              </a:lnSpc>
              <a:spcBef>
                <a:spcPts val="320"/>
              </a:spcBef>
              <a:spcAft>
                <a:spcPts val="0"/>
              </a:spcAft>
              <a:buClr>
                <a:schemeClr val="lt1"/>
              </a:buClr>
              <a:buSzPts val="1600"/>
              <a:buFont typeface="Tahoma"/>
              <a:buNone/>
              <a:defRPr b="0" i="0" sz="1600" u="none" cap="none" strike="noStrike">
                <a:solidFill>
                  <a:schemeClr val="lt1"/>
                </a:solidFill>
                <a:latin typeface="Tahoma"/>
                <a:ea typeface="Tahoma"/>
                <a:cs typeface="Tahoma"/>
                <a:sym typeface="Tahoma"/>
              </a:defRPr>
            </a:lvl3pPr>
            <a:lvl4pPr indent="-228600" lvl="3" marL="1828800" marR="0" algn="l">
              <a:lnSpc>
                <a:spcPct val="100000"/>
              </a:lnSpc>
              <a:spcBef>
                <a:spcPts val="28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4pPr>
            <a:lvl5pPr indent="-228600" lvl="4" marL="2286000" marR="0" algn="l">
              <a:lnSpc>
                <a:spcPct val="100000"/>
              </a:lnSpc>
              <a:spcBef>
                <a:spcPts val="28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5pPr>
            <a:lvl6pPr indent="-228600" lvl="5" marL="2743200" marR="0" algn="l">
              <a:lnSpc>
                <a:spcPct val="100000"/>
              </a:lnSpc>
              <a:spcBef>
                <a:spcPts val="28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6pPr>
            <a:lvl7pPr indent="-228600" lvl="6" marL="3200400" marR="0" algn="l">
              <a:lnSpc>
                <a:spcPct val="100000"/>
              </a:lnSpc>
              <a:spcBef>
                <a:spcPts val="28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7pPr>
            <a:lvl8pPr indent="-228600" lvl="7" marL="3657600" marR="0" algn="l">
              <a:lnSpc>
                <a:spcPct val="100000"/>
              </a:lnSpc>
              <a:spcBef>
                <a:spcPts val="28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8pPr>
            <a:lvl9pPr indent="-228600" lvl="8" marL="4114800" marR="0" algn="l">
              <a:lnSpc>
                <a:spcPct val="100000"/>
              </a:lnSpc>
              <a:spcBef>
                <a:spcPts val="28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9pPr>
          </a:lstStyle>
          <a:p/>
        </p:txBody>
      </p:sp>
      <p:sp>
        <p:nvSpPr>
          <p:cNvPr id="71" name="Google Shape;71;p7"/>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72" name="Google Shape;72;p7"/>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73" name="Google Shape;73;p7"/>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8"/>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76" name="Google Shape;76;p8"/>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77" name="Google Shape;77;p8"/>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8" name="Shape 78"/>
        <p:cNvGrpSpPr/>
        <p:nvPr/>
      </p:nvGrpSpPr>
      <p:grpSpPr>
        <a:xfrm>
          <a:off x="0" y="0"/>
          <a:ext cx="0" cy="0"/>
          <a:chOff x="0" y="0"/>
          <a:chExt cx="0" cy="0"/>
        </a:xfrm>
      </p:grpSpPr>
      <p:sp>
        <p:nvSpPr>
          <p:cNvPr id="79" name="Google Shape;79;p9"/>
          <p:cNvSpPr txBox="1"/>
          <p:nvPr>
            <p:ph type="title"/>
          </p:nvPr>
        </p:nvSpPr>
        <p:spPr>
          <a:xfrm>
            <a:off x="457200" y="273050"/>
            <a:ext cx="3008313" cy="1162049"/>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folHlink"/>
              </a:buClr>
              <a:buSzPts val="2000"/>
              <a:buFont typeface="Tahoma"/>
              <a:buNone/>
              <a:defRPr b="1" i="0" sz="20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80" name="Google Shape;80;p9"/>
          <p:cNvSpPr txBox="1"/>
          <p:nvPr>
            <p:ph idx="1" type="body"/>
          </p:nvPr>
        </p:nvSpPr>
        <p:spPr>
          <a:xfrm>
            <a:off x="3575050" y="273050"/>
            <a:ext cx="5111750" cy="5853112"/>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algn="l">
              <a:lnSpc>
                <a:spcPct val="100000"/>
              </a:lnSpc>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81" name="Google Shape;81;p9"/>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1pPr>
            <a:lvl2pPr indent="-228600" lvl="1" marL="914400" marR="0" algn="l">
              <a:lnSpc>
                <a:spcPct val="100000"/>
              </a:lnSpc>
              <a:spcBef>
                <a:spcPts val="240"/>
              </a:spcBef>
              <a:spcAft>
                <a:spcPts val="0"/>
              </a:spcAft>
              <a:buClr>
                <a:schemeClr val="lt1"/>
              </a:buClr>
              <a:buSzPts val="1200"/>
              <a:buFont typeface="Tahoma"/>
              <a:buNone/>
              <a:defRPr b="0" i="0" sz="1200" u="none" cap="none" strike="noStrike">
                <a:solidFill>
                  <a:schemeClr val="lt1"/>
                </a:solidFill>
                <a:latin typeface="Tahoma"/>
                <a:ea typeface="Tahoma"/>
                <a:cs typeface="Tahoma"/>
                <a:sym typeface="Tahoma"/>
              </a:defRPr>
            </a:lvl2pPr>
            <a:lvl3pPr indent="-228600" lvl="2" marL="1371600" marR="0" algn="l">
              <a:lnSpc>
                <a:spcPct val="100000"/>
              </a:lnSpc>
              <a:spcBef>
                <a:spcPts val="200"/>
              </a:spcBef>
              <a:spcAft>
                <a:spcPts val="0"/>
              </a:spcAft>
              <a:buClr>
                <a:schemeClr val="lt1"/>
              </a:buClr>
              <a:buSzPts val="1000"/>
              <a:buFont typeface="Tahoma"/>
              <a:buNone/>
              <a:defRPr b="0" i="0" sz="1000" u="none" cap="none" strike="noStrike">
                <a:solidFill>
                  <a:schemeClr val="lt1"/>
                </a:solidFill>
                <a:latin typeface="Tahoma"/>
                <a:ea typeface="Tahoma"/>
                <a:cs typeface="Tahoma"/>
                <a:sym typeface="Tahoma"/>
              </a:defRPr>
            </a:lvl3pPr>
            <a:lvl4pPr indent="-228600" lvl="3" marL="18288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4pPr>
            <a:lvl5pPr indent="-228600" lvl="4" marL="22860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5pPr>
            <a:lvl6pPr indent="-228600" lvl="5" marL="27432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6pPr>
            <a:lvl7pPr indent="-228600" lvl="6" marL="32004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7pPr>
            <a:lvl8pPr indent="-228600" lvl="7" marL="36576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8pPr>
            <a:lvl9pPr indent="-228600" lvl="8" marL="41148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9pPr>
          </a:lstStyle>
          <a:p/>
        </p:txBody>
      </p:sp>
      <p:sp>
        <p:nvSpPr>
          <p:cNvPr id="82" name="Google Shape;82;p9"/>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83" name="Google Shape;83;p9"/>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84" name="Google Shape;84;p9"/>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5" name="Shape 85"/>
        <p:cNvGrpSpPr/>
        <p:nvPr/>
      </p:nvGrpSpPr>
      <p:grpSpPr>
        <a:xfrm>
          <a:off x="0" y="0"/>
          <a:ext cx="0" cy="0"/>
          <a:chOff x="0" y="0"/>
          <a:chExt cx="0" cy="0"/>
        </a:xfrm>
      </p:grpSpPr>
      <p:sp>
        <p:nvSpPr>
          <p:cNvPr id="86" name="Google Shape;86;p10"/>
          <p:cNvSpPr txBox="1"/>
          <p:nvPr>
            <p:ph type="title"/>
          </p:nvPr>
        </p:nvSpPr>
        <p:spPr>
          <a:xfrm>
            <a:off x="1792288" y="4800600"/>
            <a:ext cx="5486399" cy="566737"/>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folHlink"/>
              </a:buClr>
              <a:buSzPts val="2000"/>
              <a:buFont typeface="Tahoma"/>
              <a:buNone/>
              <a:defRPr b="1" i="0" sz="2000" u="none" cap="none" strike="noStrike">
                <a:solidFill>
                  <a:schemeClr val="folHlink"/>
                </a:solidFill>
                <a:latin typeface="Tahoma"/>
                <a:ea typeface="Tahoma"/>
                <a:cs typeface="Tahoma"/>
                <a:sym typeface="Tahoma"/>
              </a:defRPr>
            </a:lvl1pPr>
            <a:lvl2pPr lvl="1"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87" name="Google Shape;87;p10"/>
          <p:cNvSpPr/>
          <p:nvPr>
            <p:ph idx="2" type="pic"/>
          </p:nvPr>
        </p:nvSpPr>
        <p:spPr>
          <a:xfrm>
            <a:off x="1792288" y="612775"/>
            <a:ext cx="5486399" cy="411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lt1"/>
              </a:buClr>
              <a:buSzPts val="3200"/>
              <a:buFont typeface="Tahoma"/>
              <a:buNone/>
              <a:defRPr b="0" i="0" sz="3200" u="none" cap="none" strike="noStrike">
                <a:solidFill>
                  <a:schemeClr val="lt1"/>
                </a:solidFill>
                <a:latin typeface="Tahoma"/>
                <a:ea typeface="Tahoma"/>
                <a:cs typeface="Tahoma"/>
                <a:sym typeface="Tahoma"/>
              </a:defRPr>
            </a:lvl1pPr>
            <a:lvl2pPr lvl="1" marR="0" rtl="0" algn="l">
              <a:lnSpc>
                <a:spcPct val="100000"/>
              </a:lnSpc>
              <a:spcBef>
                <a:spcPts val="560"/>
              </a:spcBef>
              <a:spcAft>
                <a:spcPts val="0"/>
              </a:spcAft>
              <a:buClr>
                <a:schemeClr val="lt1"/>
              </a:buClr>
              <a:buSzPts val="2800"/>
              <a:buFont typeface="Tahoma"/>
              <a:buNone/>
              <a:defRPr b="0" i="0" sz="2800" u="none" cap="none" strike="noStrike">
                <a:solidFill>
                  <a:schemeClr val="lt1"/>
                </a:solidFill>
                <a:latin typeface="Tahoma"/>
                <a:ea typeface="Tahoma"/>
                <a:cs typeface="Tahoma"/>
                <a:sym typeface="Tahoma"/>
              </a:defRPr>
            </a:lvl2pPr>
            <a:lvl3pPr lvl="2" marR="0" rtl="0" algn="l">
              <a:lnSpc>
                <a:spcPct val="100000"/>
              </a:lnSpc>
              <a:spcBef>
                <a:spcPts val="480"/>
              </a:spcBef>
              <a:spcAft>
                <a:spcPts val="0"/>
              </a:spcAft>
              <a:buClr>
                <a:schemeClr val="lt1"/>
              </a:buClr>
              <a:buSzPts val="2400"/>
              <a:buFont typeface="Tahoma"/>
              <a:buNone/>
              <a:defRPr b="0" i="0" sz="2400" u="none" cap="none" strike="noStrike">
                <a:solidFill>
                  <a:schemeClr val="lt1"/>
                </a:solidFill>
                <a:latin typeface="Tahoma"/>
                <a:ea typeface="Tahoma"/>
                <a:cs typeface="Tahoma"/>
                <a:sym typeface="Tahoma"/>
              </a:defRPr>
            </a:lvl3pPr>
            <a:lvl4pPr lvl="3" marR="0" rtl="0" algn="l">
              <a:lnSpc>
                <a:spcPct val="100000"/>
              </a:lnSpc>
              <a:spcBef>
                <a:spcPts val="4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rtl="0" algn="l">
              <a:lnSpc>
                <a:spcPct val="100000"/>
              </a:lnSpc>
              <a:spcBef>
                <a:spcPts val="4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rtl="0" algn="l">
              <a:lnSpc>
                <a:spcPct val="100000"/>
              </a:lnSpc>
              <a:spcBef>
                <a:spcPts val="4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rtl="0" algn="l">
              <a:lnSpc>
                <a:spcPct val="100000"/>
              </a:lnSpc>
              <a:spcBef>
                <a:spcPts val="4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rtl="0" algn="l">
              <a:lnSpc>
                <a:spcPct val="100000"/>
              </a:lnSpc>
              <a:spcBef>
                <a:spcPts val="4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rtl="0" algn="l">
              <a:lnSpc>
                <a:spcPct val="100000"/>
              </a:lnSpc>
              <a:spcBef>
                <a:spcPts val="4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88" name="Google Shape;88;p10"/>
          <p:cNvSpPr txBox="1"/>
          <p:nvPr>
            <p:ph idx="1" type="body"/>
          </p:nvPr>
        </p:nvSpPr>
        <p:spPr>
          <a:xfrm>
            <a:off x="1792288" y="5367337"/>
            <a:ext cx="5486399" cy="804861"/>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1pPr>
            <a:lvl2pPr indent="-228600" lvl="1" marL="914400" marR="0" algn="l">
              <a:lnSpc>
                <a:spcPct val="100000"/>
              </a:lnSpc>
              <a:spcBef>
                <a:spcPts val="240"/>
              </a:spcBef>
              <a:spcAft>
                <a:spcPts val="0"/>
              </a:spcAft>
              <a:buClr>
                <a:schemeClr val="lt1"/>
              </a:buClr>
              <a:buSzPts val="1200"/>
              <a:buFont typeface="Tahoma"/>
              <a:buNone/>
              <a:defRPr b="0" i="0" sz="1200" u="none" cap="none" strike="noStrike">
                <a:solidFill>
                  <a:schemeClr val="lt1"/>
                </a:solidFill>
                <a:latin typeface="Tahoma"/>
                <a:ea typeface="Tahoma"/>
                <a:cs typeface="Tahoma"/>
                <a:sym typeface="Tahoma"/>
              </a:defRPr>
            </a:lvl2pPr>
            <a:lvl3pPr indent="-228600" lvl="2" marL="1371600" marR="0" algn="l">
              <a:lnSpc>
                <a:spcPct val="100000"/>
              </a:lnSpc>
              <a:spcBef>
                <a:spcPts val="200"/>
              </a:spcBef>
              <a:spcAft>
                <a:spcPts val="0"/>
              </a:spcAft>
              <a:buClr>
                <a:schemeClr val="lt1"/>
              </a:buClr>
              <a:buSzPts val="1000"/>
              <a:buFont typeface="Tahoma"/>
              <a:buNone/>
              <a:defRPr b="0" i="0" sz="1000" u="none" cap="none" strike="noStrike">
                <a:solidFill>
                  <a:schemeClr val="lt1"/>
                </a:solidFill>
                <a:latin typeface="Tahoma"/>
                <a:ea typeface="Tahoma"/>
                <a:cs typeface="Tahoma"/>
                <a:sym typeface="Tahoma"/>
              </a:defRPr>
            </a:lvl3pPr>
            <a:lvl4pPr indent="-228600" lvl="3" marL="18288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4pPr>
            <a:lvl5pPr indent="-228600" lvl="4" marL="22860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5pPr>
            <a:lvl6pPr indent="-228600" lvl="5" marL="27432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6pPr>
            <a:lvl7pPr indent="-228600" lvl="6" marL="32004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7pPr>
            <a:lvl8pPr indent="-228600" lvl="7" marL="36576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8pPr>
            <a:lvl9pPr indent="-228600" lvl="8" marL="4114800" marR="0" algn="l">
              <a:lnSpc>
                <a:spcPct val="100000"/>
              </a:lnSpc>
              <a:spcBef>
                <a:spcPts val="18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9pPr>
          </a:lstStyle>
          <a:p/>
        </p:txBody>
      </p:sp>
      <p:sp>
        <p:nvSpPr>
          <p:cNvPr id="89" name="Google Shape;89;p10"/>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90" name="Google Shape;90;p10"/>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lt1"/>
              </a:buClr>
              <a:buSzPts val="1400"/>
              <a:buFont typeface="Times New Roman"/>
              <a:buNone/>
              <a:defRPr sz="1400">
                <a:solidFill>
                  <a:schemeClr val="lt1"/>
                </a:solidFill>
                <a:latin typeface="Times New Roman"/>
                <a:ea typeface="Times New Roman"/>
                <a:cs typeface="Times New Roman"/>
                <a:sym typeface="Times New Roman"/>
              </a:defRPr>
            </a:lvl1pPr>
            <a:lvl2pPr lvl="1"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91" name="Google Shape;91;p10"/>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350"/>
              <a:buFont typeface="Tahoma"/>
              <a:buNone/>
              <a:defRPr sz="1400">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9" name="Shape 9"/>
        <p:cNvGrpSpPr/>
        <p:nvPr/>
      </p:nvGrpSpPr>
      <p:grpSpPr>
        <a:xfrm>
          <a:off x="0" y="0"/>
          <a:ext cx="0" cy="0"/>
          <a:chOff x="0" y="0"/>
          <a:chExt cx="0" cy="0"/>
        </a:xfrm>
      </p:grpSpPr>
      <p:grpSp>
        <p:nvGrpSpPr>
          <p:cNvPr id="10" name="Google Shape;10;p1"/>
          <p:cNvGrpSpPr/>
          <p:nvPr/>
        </p:nvGrpSpPr>
        <p:grpSpPr>
          <a:xfrm>
            <a:off x="0" y="685799"/>
            <a:ext cx="9151938" cy="6877051"/>
            <a:chOff x="-5" y="-12"/>
            <a:chExt cx="5765" cy="4332"/>
          </a:xfrm>
        </p:grpSpPr>
        <p:sp>
          <p:nvSpPr>
            <p:cNvPr id="11" name="Google Shape;11;p1"/>
            <p:cNvSpPr/>
            <p:nvPr/>
          </p:nvSpPr>
          <p:spPr>
            <a:xfrm>
              <a:off x="5549" y="0"/>
              <a:ext cx="211" cy="4320"/>
            </a:xfrm>
            <a:prstGeom prst="rect">
              <a:avLst/>
            </a:prstGeom>
            <a:gradFill>
              <a:gsLst>
                <a:gs pos="0">
                  <a:schemeClr val="accent2"/>
                </a:gs>
                <a:gs pos="50000">
                  <a:schemeClr val="hlink"/>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12" name="Google Shape;12;p1"/>
            <p:cNvSpPr/>
            <p:nvPr/>
          </p:nvSpPr>
          <p:spPr>
            <a:xfrm>
              <a:off x="-5" y="2828"/>
              <a:ext cx="3624" cy="1492"/>
            </a:xfrm>
            <a:custGeom>
              <a:rect b="b" l="l" r="r" t="t"/>
              <a:pathLst>
                <a:path extrusionOk="0" h="120000" w="120000">
                  <a:moveTo>
                    <a:pt x="0" y="119919"/>
                  </a:moveTo>
                  <a:lnTo>
                    <a:pt x="0" y="0"/>
                  </a:lnTo>
                  <a:lnTo>
                    <a:pt x="5660" y="241"/>
                  </a:lnTo>
                  <a:lnTo>
                    <a:pt x="11751" y="723"/>
                  </a:lnTo>
                  <a:lnTo>
                    <a:pt x="16518" y="1689"/>
                  </a:lnTo>
                  <a:lnTo>
                    <a:pt x="21517" y="2895"/>
                  </a:lnTo>
                  <a:lnTo>
                    <a:pt x="26780" y="4343"/>
                  </a:lnTo>
                  <a:lnTo>
                    <a:pt x="31680" y="6273"/>
                  </a:lnTo>
                  <a:lnTo>
                    <a:pt x="37042" y="8445"/>
                  </a:lnTo>
                  <a:lnTo>
                    <a:pt x="41743" y="10697"/>
                  </a:lnTo>
                  <a:lnTo>
                    <a:pt x="47702" y="14075"/>
                  </a:lnTo>
                  <a:lnTo>
                    <a:pt x="52899" y="17453"/>
                  </a:lnTo>
                  <a:lnTo>
                    <a:pt x="58361" y="21635"/>
                  </a:lnTo>
                  <a:lnTo>
                    <a:pt x="62466" y="24772"/>
                  </a:lnTo>
                  <a:lnTo>
                    <a:pt x="69020" y="30884"/>
                  </a:lnTo>
                  <a:lnTo>
                    <a:pt x="73820" y="35710"/>
                  </a:lnTo>
                  <a:lnTo>
                    <a:pt x="81302" y="43994"/>
                  </a:lnTo>
                  <a:lnTo>
                    <a:pt x="88253" y="53243"/>
                  </a:lnTo>
                  <a:lnTo>
                    <a:pt x="94642" y="63217"/>
                  </a:lnTo>
                  <a:lnTo>
                    <a:pt x="100833" y="73994"/>
                  </a:lnTo>
                  <a:lnTo>
                    <a:pt x="105699" y="83485"/>
                  </a:lnTo>
                  <a:lnTo>
                    <a:pt x="110300" y="93941"/>
                  </a:lnTo>
                  <a:lnTo>
                    <a:pt x="113875" y="102949"/>
                  </a:lnTo>
                  <a:lnTo>
                    <a:pt x="116656" y="110991"/>
                  </a:lnTo>
                  <a:lnTo>
                    <a:pt x="119966" y="119919"/>
                  </a:lnTo>
                  <a:lnTo>
                    <a:pt x="119437" y="119919"/>
                  </a:lnTo>
                  <a:lnTo>
                    <a:pt x="0" y="119919"/>
                  </a:lnTo>
                </a:path>
              </a:pathLst>
            </a:custGeom>
            <a:gradFill>
              <a:gsLst>
                <a:gs pos="0">
                  <a:schemeClr val="dk1"/>
                </a:gs>
                <a:gs pos="100000">
                  <a:schemeClr val="dk2"/>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13" name="Google Shape;13;p1"/>
            <p:cNvSpPr/>
            <p:nvPr/>
          </p:nvSpPr>
          <p:spPr>
            <a:xfrm>
              <a:off x="0" y="2404"/>
              <a:ext cx="5142" cy="1901"/>
            </a:xfrm>
            <a:custGeom>
              <a:rect b="b" l="l" r="r" t="t"/>
              <a:pathLst>
                <a:path extrusionOk="0" h="120000" w="120000">
                  <a:moveTo>
                    <a:pt x="63418" y="25552"/>
                  </a:moveTo>
                  <a:lnTo>
                    <a:pt x="57538" y="21009"/>
                  </a:lnTo>
                  <a:lnTo>
                    <a:pt x="51378" y="16466"/>
                  </a:lnTo>
                  <a:lnTo>
                    <a:pt x="45008" y="12492"/>
                  </a:lnTo>
                  <a:lnTo>
                    <a:pt x="39548" y="9652"/>
                  </a:lnTo>
                  <a:lnTo>
                    <a:pt x="33459" y="7003"/>
                  </a:lnTo>
                  <a:lnTo>
                    <a:pt x="27719" y="4731"/>
                  </a:lnTo>
                  <a:lnTo>
                    <a:pt x="22329" y="3028"/>
                  </a:lnTo>
                  <a:lnTo>
                    <a:pt x="17429" y="1892"/>
                  </a:lnTo>
                  <a:lnTo>
                    <a:pt x="11689" y="946"/>
                  </a:lnTo>
                  <a:lnTo>
                    <a:pt x="5739" y="189"/>
                  </a:lnTo>
                  <a:lnTo>
                    <a:pt x="0" y="0"/>
                  </a:lnTo>
                  <a:lnTo>
                    <a:pt x="0" y="17350"/>
                  </a:lnTo>
                  <a:lnTo>
                    <a:pt x="0" y="21766"/>
                  </a:lnTo>
                  <a:lnTo>
                    <a:pt x="0" y="17350"/>
                  </a:lnTo>
                  <a:lnTo>
                    <a:pt x="0" y="21577"/>
                  </a:lnTo>
                  <a:lnTo>
                    <a:pt x="7909" y="22145"/>
                  </a:lnTo>
                  <a:lnTo>
                    <a:pt x="14139" y="23470"/>
                  </a:lnTo>
                  <a:lnTo>
                    <a:pt x="19879" y="25173"/>
                  </a:lnTo>
                  <a:lnTo>
                    <a:pt x="24919" y="27444"/>
                  </a:lnTo>
                  <a:lnTo>
                    <a:pt x="29749" y="29905"/>
                  </a:lnTo>
                  <a:lnTo>
                    <a:pt x="36048" y="34069"/>
                  </a:lnTo>
                  <a:lnTo>
                    <a:pt x="41088" y="38044"/>
                  </a:lnTo>
                  <a:lnTo>
                    <a:pt x="45988" y="42776"/>
                  </a:lnTo>
                  <a:lnTo>
                    <a:pt x="50538" y="47129"/>
                  </a:lnTo>
                  <a:lnTo>
                    <a:pt x="55928" y="53753"/>
                  </a:lnTo>
                  <a:lnTo>
                    <a:pt x="60968" y="60567"/>
                  </a:lnTo>
                  <a:lnTo>
                    <a:pt x="66078" y="69085"/>
                  </a:lnTo>
                  <a:lnTo>
                    <a:pt x="70278" y="76466"/>
                  </a:lnTo>
                  <a:lnTo>
                    <a:pt x="74337" y="84984"/>
                  </a:lnTo>
                  <a:lnTo>
                    <a:pt x="78187" y="94447"/>
                  </a:lnTo>
                  <a:lnTo>
                    <a:pt x="81197" y="102776"/>
                  </a:lnTo>
                  <a:lnTo>
                    <a:pt x="84277" y="112618"/>
                  </a:lnTo>
                  <a:lnTo>
                    <a:pt x="86307" y="119936"/>
                  </a:lnTo>
                  <a:lnTo>
                    <a:pt x="119976" y="119936"/>
                  </a:lnTo>
                  <a:lnTo>
                    <a:pt x="118436" y="115268"/>
                  </a:lnTo>
                  <a:lnTo>
                    <a:pt x="115916" y="107697"/>
                  </a:lnTo>
                  <a:lnTo>
                    <a:pt x="111926" y="97097"/>
                  </a:lnTo>
                  <a:lnTo>
                    <a:pt x="107727" y="87255"/>
                  </a:lnTo>
                  <a:lnTo>
                    <a:pt x="102897" y="77034"/>
                  </a:lnTo>
                  <a:lnTo>
                    <a:pt x="97647" y="67570"/>
                  </a:lnTo>
                  <a:lnTo>
                    <a:pt x="92397" y="59242"/>
                  </a:lnTo>
                  <a:lnTo>
                    <a:pt x="86517" y="50536"/>
                  </a:lnTo>
                  <a:lnTo>
                    <a:pt x="81477" y="44290"/>
                  </a:lnTo>
                  <a:lnTo>
                    <a:pt x="75387" y="37097"/>
                  </a:lnTo>
                  <a:lnTo>
                    <a:pt x="69158" y="30851"/>
                  </a:lnTo>
                  <a:lnTo>
                    <a:pt x="63418" y="25552"/>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14" name="Google Shape;14;p1"/>
            <p:cNvSpPr/>
            <p:nvPr/>
          </p:nvSpPr>
          <p:spPr>
            <a:xfrm>
              <a:off x="0" y="1981"/>
              <a:ext cx="5759" cy="2325"/>
            </a:xfrm>
            <a:custGeom>
              <a:rect b="b" l="l" r="r" t="t"/>
              <a:pathLst>
                <a:path extrusionOk="0" h="120000" w="120000">
                  <a:moveTo>
                    <a:pt x="0" y="0"/>
                  </a:moveTo>
                  <a:lnTo>
                    <a:pt x="0" y="17496"/>
                  </a:lnTo>
                  <a:lnTo>
                    <a:pt x="11625" y="18425"/>
                  </a:lnTo>
                  <a:lnTo>
                    <a:pt x="16812" y="19354"/>
                  </a:lnTo>
                  <a:lnTo>
                    <a:pt x="22000" y="20593"/>
                  </a:lnTo>
                  <a:lnTo>
                    <a:pt x="26500" y="21987"/>
                  </a:lnTo>
                  <a:lnTo>
                    <a:pt x="32062" y="24000"/>
                  </a:lnTo>
                  <a:lnTo>
                    <a:pt x="37312" y="26322"/>
                  </a:lnTo>
                  <a:lnTo>
                    <a:pt x="43250" y="29419"/>
                  </a:lnTo>
                  <a:lnTo>
                    <a:pt x="48625" y="32516"/>
                  </a:lnTo>
                  <a:lnTo>
                    <a:pt x="53000" y="35458"/>
                  </a:lnTo>
                  <a:lnTo>
                    <a:pt x="57812" y="39174"/>
                  </a:lnTo>
                  <a:lnTo>
                    <a:pt x="62562" y="43200"/>
                  </a:lnTo>
                  <a:lnTo>
                    <a:pt x="67312" y="47690"/>
                  </a:lnTo>
                  <a:lnTo>
                    <a:pt x="71625" y="51870"/>
                  </a:lnTo>
                  <a:lnTo>
                    <a:pt x="76312" y="57290"/>
                  </a:lnTo>
                  <a:lnTo>
                    <a:pt x="81312" y="63638"/>
                  </a:lnTo>
                  <a:lnTo>
                    <a:pt x="86437" y="70916"/>
                  </a:lnTo>
                  <a:lnTo>
                    <a:pt x="90687" y="77729"/>
                  </a:lnTo>
                  <a:lnTo>
                    <a:pt x="93562" y="82683"/>
                  </a:lnTo>
                  <a:lnTo>
                    <a:pt x="97250" y="89806"/>
                  </a:lnTo>
                  <a:lnTo>
                    <a:pt x="100500" y="96774"/>
                  </a:lnTo>
                  <a:lnTo>
                    <a:pt x="103500" y="104051"/>
                  </a:lnTo>
                  <a:lnTo>
                    <a:pt x="106250" y="111174"/>
                  </a:lnTo>
                  <a:lnTo>
                    <a:pt x="109125" y="119948"/>
                  </a:lnTo>
                  <a:lnTo>
                    <a:pt x="119979" y="119948"/>
                  </a:lnTo>
                  <a:lnTo>
                    <a:pt x="119979" y="64258"/>
                  </a:lnTo>
                  <a:lnTo>
                    <a:pt x="116250" y="57754"/>
                  </a:lnTo>
                  <a:lnTo>
                    <a:pt x="112500" y="52645"/>
                  </a:lnTo>
                  <a:lnTo>
                    <a:pt x="108437" y="47380"/>
                  </a:lnTo>
                  <a:lnTo>
                    <a:pt x="104812" y="43200"/>
                  </a:lnTo>
                  <a:lnTo>
                    <a:pt x="101375" y="39793"/>
                  </a:lnTo>
                  <a:lnTo>
                    <a:pt x="98125" y="36696"/>
                  </a:lnTo>
                  <a:lnTo>
                    <a:pt x="94687" y="33600"/>
                  </a:lnTo>
                  <a:lnTo>
                    <a:pt x="91375" y="30967"/>
                  </a:lnTo>
                  <a:lnTo>
                    <a:pt x="88500" y="28490"/>
                  </a:lnTo>
                  <a:lnTo>
                    <a:pt x="83187" y="24929"/>
                  </a:lnTo>
                  <a:lnTo>
                    <a:pt x="78687" y="21832"/>
                  </a:lnTo>
                  <a:lnTo>
                    <a:pt x="74250" y="19354"/>
                  </a:lnTo>
                  <a:lnTo>
                    <a:pt x="68375" y="16103"/>
                  </a:lnTo>
                  <a:lnTo>
                    <a:pt x="62562" y="13470"/>
                  </a:lnTo>
                  <a:lnTo>
                    <a:pt x="56937" y="10993"/>
                  </a:lnTo>
                  <a:lnTo>
                    <a:pt x="51062" y="8825"/>
                  </a:lnTo>
                  <a:lnTo>
                    <a:pt x="46062" y="7122"/>
                  </a:lnTo>
                  <a:lnTo>
                    <a:pt x="41125" y="5574"/>
                  </a:lnTo>
                  <a:lnTo>
                    <a:pt x="34687" y="4180"/>
                  </a:lnTo>
                  <a:lnTo>
                    <a:pt x="29937" y="3096"/>
                  </a:lnTo>
                  <a:lnTo>
                    <a:pt x="23437" y="1858"/>
                  </a:lnTo>
                  <a:lnTo>
                    <a:pt x="17250" y="1083"/>
                  </a:lnTo>
                  <a:lnTo>
                    <a:pt x="11625" y="619"/>
                  </a:lnTo>
                  <a:lnTo>
                    <a:pt x="5875" y="154"/>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15" name="Google Shape;15;p1"/>
            <p:cNvSpPr/>
            <p:nvPr/>
          </p:nvSpPr>
          <p:spPr>
            <a:xfrm>
              <a:off x="0" y="1550"/>
              <a:ext cx="5759" cy="1572"/>
            </a:xfrm>
            <a:custGeom>
              <a:rect b="b" l="l" r="r" t="t"/>
              <a:pathLst>
                <a:path extrusionOk="0" h="120000" w="120000">
                  <a:moveTo>
                    <a:pt x="0" y="0"/>
                  </a:moveTo>
                  <a:lnTo>
                    <a:pt x="0" y="26776"/>
                  </a:lnTo>
                  <a:lnTo>
                    <a:pt x="5875" y="27234"/>
                  </a:lnTo>
                  <a:lnTo>
                    <a:pt x="13062" y="27692"/>
                  </a:lnTo>
                  <a:lnTo>
                    <a:pt x="20000" y="28607"/>
                  </a:lnTo>
                  <a:lnTo>
                    <a:pt x="25375" y="29980"/>
                  </a:lnTo>
                  <a:lnTo>
                    <a:pt x="30625" y="31354"/>
                  </a:lnTo>
                  <a:lnTo>
                    <a:pt x="36375" y="33184"/>
                  </a:lnTo>
                  <a:lnTo>
                    <a:pt x="42125" y="35244"/>
                  </a:lnTo>
                  <a:lnTo>
                    <a:pt x="48750" y="38448"/>
                  </a:lnTo>
                  <a:lnTo>
                    <a:pt x="55500" y="41881"/>
                  </a:lnTo>
                  <a:lnTo>
                    <a:pt x="61500" y="45543"/>
                  </a:lnTo>
                  <a:lnTo>
                    <a:pt x="67187" y="49434"/>
                  </a:lnTo>
                  <a:lnTo>
                    <a:pt x="73187" y="54011"/>
                  </a:lnTo>
                  <a:lnTo>
                    <a:pt x="76937" y="57215"/>
                  </a:lnTo>
                  <a:lnTo>
                    <a:pt x="82000" y="61792"/>
                  </a:lnTo>
                  <a:lnTo>
                    <a:pt x="85312" y="65225"/>
                  </a:lnTo>
                  <a:lnTo>
                    <a:pt x="89187" y="69345"/>
                  </a:lnTo>
                  <a:lnTo>
                    <a:pt x="93812" y="74837"/>
                  </a:lnTo>
                  <a:lnTo>
                    <a:pt x="98000" y="80330"/>
                  </a:lnTo>
                  <a:lnTo>
                    <a:pt x="102312" y="86280"/>
                  </a:lnTo>
                  <a:lnTo>
                    <a:pt x="105687" y="91315"/>
                  </a:lnTo>
                  <a:lnTo>
                    <a:pt x="109500" y="97724"/>
                  </a:lnTo>
                  <a:lnTo>
                    <a:pt x="114062" y="106878"/>
                  </a:lnTo>
                  <a:lnTo>
                    <a:pt x="117250" y="113057"/>
                  </a:lnTo>
                  <a:lnTo>
                    <a:pt x="119979" y="119923"/>
                  </a:lnTo>
                  <a:lnTo>
                    <a:pt x="119979" y="48289"/>
                  </a:lnTo>
                  <a:lnTo>
                    <a:pt x="114437" y="43483"/>
                  </a:lnTo>
                  <a:lnTo>
                    <a:pt x="108625" y="38219"/>
                  </a:lnTo>
                  <a:lnTo>
                    <a:pt x="103125" y="33871"/>
                  </a:lnTo>
                  <a:lnTo>
                    <a:pt x="97937" y="30209"/>
                  </a:lnTo>
                  <a:lnTo>
                    <a:pt x="92187" y="26547"/>
                  </a:lnTo>
                  <a:lnTo>
                    <a:pt x="85625" y="22428"/>
                  </a:lnTo>
                  <a:lnTo>
                    <a:pt x="79437" y="19224"/>
                  </a:lnTo>
                  <a:lnTo>
                    <a:pt x="73937" y="16249"/>
                  </a:lnTo>
                  <a:lnTo>
                    <a:pt x="67937" y="13960"/>
                  </a:lnTo>
                  <a:lnTo>
                    <a:pt x="62812" y="11671"/>
                  </a:lnTo>
                  <a:lnTo>
                    <a:pt x="57437" y="9841"/>
                  </a:lnTo>
                  <a:lnTo>
                    <a:pt x="52500" y="8010"/>
                  </a:lnTo>
                  <a:lnTo>
                    <a:pt x="47937" y="6636"/>
                  </a:lnTo>
                  <a:lnTo>
                    <a:pt x="41937" y="5034"/>
                  </a:lnTo>
                  <a:lnTo>
                    <a:pt x="36062" y="3661"/>
                  </a:lnTo>
                  <a:lnTo>
                    <a:pt x="31750" y="2975"/>
                  </a:lnTo>
                  <a:lnTo>
                    <a:pt x="26250" y="2059"/>
                  </a:lnTo>
                  <a:lnTo>
                    <a:pt x="20125" y="1144"/>
                  </a:lnTo>
                  <a:lnTo>
                    <a:pt x="14875" y="915"/>
                  </a:lnTo>
                  <a:lnTo>
                    <a:pt x="10625" y="457"/>
                  </a:lnTo>
                  <a:lnTo>
                    <a:pt x="5062"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16" name="Google Shape;16;p1"/>
            <p:cNvSpPr/>
            <p:nvPr/>
          </p:nvSpPr>
          <p:spPr>
            <a:xfrm>
              <a:off x="0" y="1130"/>
              <a:ext cx="5759" cy="970"/>
            </a:xfrm>
            <a:custGeom>
              <a:rect b="b" l="l" r="r" t="t"/>
              <a:pathLst>
                <a:path extrusionOk="0" h="120000" w="120000">
                  <a:moveTo>
                    <a:pt x="0" y="0"/>
                  </a:moveTo>
                  <a:lnTo>
                    <a:pt x="0" y="41938"/>
                  </a:lnTo>
                  <a:lnTo>
                    <a:pt x="6625" y="42309"/>
                  </a:lnTo>
                  <a:lnTo>
                    <a:pt x="12312" y="43051"/>
                  </a:lnTo>
                  <a:lnTo>
                    <a:pt x="17625" y="43793"/>
                  </a:lnTo>
                  <a:lnTo>
                    <a:pt x="22375" y="44536"/>
                  </a:lnTo>
                  <a:lnTo>
                    <a:pt x="27375" y="45278"/>
                  </a:lnTo>
                  <a:lnTo>
                    <a:pt x="33312" y="47134"/>
                  </a:lnTo>
                  <a:lnTo>
                    <a:pt x="39812" y="49360"/>
                  </a:lnTo>
                  <a:lnTo>
                    <a:pt x="46687" y="51958"/>
                  </a:lnTo>
                  <a:lnTo>
                    <a:pt x="54562" y="56041"/>
                  </a:lnTo>
                  <a:lnTo>
                    <a:pt x="60187" y="59010"/>
                  </a:lnTo>
                  <a:lnTo>
                    <a:pt x="66187" y="62721"/>
                  </a:lnTo>
                  <a:lnTo>
                    <a:pt x="72875" y="67175"/>
                  </a:lnTo>
                  <a:lnTo>
                    <a:pt x="79437" y="72371"/>
                  </a:lnTo>
                  <a:lnTo>
                    <a:pt x="84250" y="76453"/>
                  </a:lnTo>
                  <a:lnTo>
                    <a:pt x="90937" y="82762"/>
                  </a:lnTo>
                  <a:lnTo>
                    <a:pt x="97562" y="89814"/>
                  </a:lnTo>
                  <a:lnTo>
                    <a:pt x="103750" y="97237"/>
                  </a:lnTo>
                  <a:lnTo>
                    <a:pt x="109750" y="104659"/>
                  </a:lnTo>
                  <a:lnTo>
                    <a:pt x="117625" y="116536"/>
                  </a:lnTo>
                  <a:lnTo>
                    <a:pt x="119979" y="119876"/>
                  </a:lnTo>
                  <a:lnTo>
                    <a:pt x="119979"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17" name="Google Shape;17;p1"/>
            <p:cNvSpPr/>
            <p:nvPr/>
          </p:nvSpPr>
          <p:spPr>
            <a:xfrm>
              <a:off x="0" y="-12"/>
              <a:ext cx="5759" cy="1060"/>
            </a:xfrm>
            <a:custGeom>
              <a:rect b="b" l="l" r="r" t="t"/>
              <a:pathLst>
                <a:path extrusionOk="0" h="120000" w="120000">
                  <a:moveTo>
                    <a:pt x="0" y="85245"/>
                  </a:moveTo>
                  <a:lnTo>
                    <a:pt x="0" y="119886"/>
                  </a:lnTo>
                  <a:lnTo>
                    <a:pt x="119979" y="119886"/>
                  </a:lnTo>
                  <a:lnTo>
                    <a:pt x="119979" y="0"/>
                  </a:lnTo>
                  <a:lnTo>
                    <a:pt x="113125" y="0"/>
                  </a:lnTo>
                  <a:lnTo>
                    <a:pt x="110375" y="9509"/>
                  </a:lnTo>
                  <a:lnTo>
                    <a:pt x="107000" y="18000"/>
                  </a:lnTo>
                  <a:lnTo>
                    <a:pt x="103500" y="25132"/>
                  </a:lnTo>
                  <a:lnTo>
                    <a:pt x="100250" y="30226"/>
                  </a:lnTo>
                  <a:lnTo>
                    <a:pt x="96375" y="36679"/>
                  </a:lnTo>
                  <a:lnTo>
                    <a:pt x="92500" y="41433"/>
                  </a:lnTo>
                  <a:lnTo>
                    <a:pt x="88125" y="46867"/>
                  </a:lnTo>
                  <a:lnTo>
                    <a:pt x="82062" y="52981"/>
                  </a:lnTo>
                  <a:lnTo>
                    <a:pt x="77312" y="57056"/>
                  </a:lnTo>
                  <a:lnTo>
                    <a:pt x="71687" y="61471"/>
                  </a:lnTo>
                  <a:lnTo>
                    <a:pt x="66437" y="65547"/>
                  </a:lnTo>
                  <a:lnTo>
                    <a:pt x="60937" y="68603"/>
                  </a:lnTo>
                  <a:lnTo>
                    <a:pt x="55812" y="71660"/>
                  </a:lnTo>
                  <a:lnTo>
                    <a:pt x="50375" y="74037"/>
                  </a:lnTo>
                  <a:lnTo>
                    <a:pt x="44625" y="76415"/>
                  </a:lnTo>
                  <a:lnTo>
                    <a:pt x="39500" y="78452"/>
                  </a:lnTo>
                  <a:lnTo>
                    <a:pt x="34312" y="80150"/>
                  </a:lnTo>
                  <a:lnTo>
                    <a:pt x="29250" y="81509"/>
                  </a:lnTo>
                  <a:lnTo>
                    <a:pt x="24375" y="82867"/>
                  </a:lnTo>
                  <a:lnTo>
                    <a:pt x="18875" y="83547"/>
                  </a:lnTo>
                  <a:lnTo>
                    <a:pt x="11125" y="84566"/>
                  </a:lnTo>
                  <a:lnTo>
                    <a:pt x="4187" y="85245"/>
                  </a:lnTo>
                  <a:lnTo>
                    <a:pt x="0" y="85245"/>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18" name="Google Shape;18;p1"/>
            <p:cNvSpPr/>
            <p:nvPr/>
          </p:nvSpPr>
          <p:spPr>
            <a:xfrm>
              <a:off x="0" y="-12"/>
              <a:ext cx="5283" cy="672"/>
            </a:xfrm>
            <a:custGeom>
              <a:rect b="b" l="l" r="r" t="t"/>
              <a:pathLst>
                <a:path extrusionOk="0" h="120000" w="120000">
                  <a:moveTo>
                    <a:pt x="0" y="65260"/>
                  </a:moveTo>
                  <a:lnTo>
                    <a:pt x="0" y="119821"/>
                  </a:lnTo>
                  <a:lnTo>
                    <a:pt x="6881" y="119821"/>
                  </a:lnTo>
                  <a:lnTo>
                    <a:pt x="16419" y="118216"/>
                  </a:lnTo>
                  <a:lnTo>
                    <a:pt x="23164" y="116612"/>
                  </a:lnTo>
                  <a:lnTo>
                    <a:pt x="29568" y="114472"/>
                  </a:lnTo>
                  <a:lnTo>
                    <a:pt x="35291" y="112332"/>
                  </a:lnTo>
                  <a:lnTo>
                    <a:pt x="40401" y="109658"/>
                  </a:lnTo>
                  <a:lnTo>
                    <a:pt x="44557" y="108053"/>
                  </a:lnTo>
                  <a:lnTo>
                    <a:pt x="49803" y="104843"/>
                  </a:lnTo>
                  <a:lnTo>
                    <a:pt x="55594" y="101634"/>
                  </a:lnTo>
                  <a:lnTo>
                    <a:pt x="61317" y="97355"/>
                  </a:lnTo>
                  <a:lnTo>
                    <a:pt x="65950" y="94145"/>
                  </a:lnTo>
                  <a:lnTo>
                    <a:pt x="71264" y="88796"/>
                  </a:lnTo>
                  <a:lnTo>
                    <a:pt x="75488" y="84517"/>
                  </a:lnTo>
                  <a:lnTo>
                    <a:pt x="80257" y="79702"/>
                  </a:lnTo>
                  <a:lnTo>
                    <a:pt x="84822" y="74888"/>
                  </a:lnTo>
                  <a:lnTo>
                    <a:pt x="89318" y="68469"/>
                  </a:lnTo>
                  <a:lnTo>
                    <a:pt x="93474" y="62585"/>
                  </a:lnTo>
                  <a:lnTo>
                    <a:pt x="96881" y="56701"/>
                  </a:lnTo>
                  <a:lnTo>
                    <a:pt x="100968" y="49747"/>
                  </a:lnTo>
                  <a:lnTo>
                    <a:pt x="104920" y="42258"/>
                  </a:lnTo>
                  <a:lnTo>
                    <a:pt x="108531" y="34234"/>
                  </a:lnTo>
                  <a:lnTo>
                    <a:pt x="111733" y="26210"/>
                  </a:lnTo>
                  <a:lnTo>
                    <a:pt x="115480" y="16047"/>
                  </a:lnTo>
                  <a:lnTo>
                    <a:pt x="117933" y="7488"/>
                  </a:lnTo>
                  <a:lnTo>
                    <a:pt x="119977" y="0"/>
                  </a:lnTo>
                  <a:lnTo>
                    <a:pt x="72694" y="0"/>
                  </a:lnTo>
                  <a:lnTo>
                    <a:pt x="67721" y="10163"/>
                  </a:lnTo>
                  <a:lnTo>
                    <a:pt x="63020" y="19257"/>
                  </a:lnTo>
                  <a:lnTo>
                    <a:pt x="58183" y="26745"/>
                  </a:lnTo>
                  <a:lnTo>
                    <a:pt x="54436" y="32630"/>
                  </a:lnTo>
                  <a:lnTo>
                    <a:pt x="50075" y="37979"/>
                  </a:lnTo>
                  <a:lnTo>
                    <a:pt x="45442" y="43328"/>
                  </a:lnTo>
                  <a:lnTo>
                    <a:pt x="40333" y="48677"/>
                  </a:lnTo>
                  <a:lnTo>
                    <a:pt x="34882" y="52956"/>
                  </a:lnTo>
                  <a:lnTo>
                    <a:pt x="30522" y="55631"/>
                  </a:lnTo>
                  <a:lnTo>
                    <a:pt x="25753" y="58841"/>
                  </a:lnTo>
                  <a:lnTo>
                    <a:pt x="20915" y="60980"/>
                  </a:lnTo>
                  <a:lnTo>
                    <a:pt x="15806" y="63120"/>
                  </a:lnTo>
                  <a:lnTo>
                    <a:pt x="11377" y="64190"/>
                  </a:lnTo>
                  <a:lnTo>
                    <a:pt x="6336" y="65260"/>
                  </a:lnTo>
                  <a:lnTo>
                    <a:pt x="2248" y="65794"/>
                  </a:lnTo>
                  <a:lnTo>
                    <a:pt x="0" y="6526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19" name="Google Shape;19;p1"/>
            <p:cNvSpPr/>
            <p:nvPr/>
          </p:nvSpPr>
          <p:spPr>
            <a:xfrm>
              <a:off x="0" y="-12"/>
              <a:ext cx="2884" cy="286"/>
            </a:xfrm>
            <a:custGeom>
              <a:rect b="b" l="l" r="r" t="t"/>
              <a:pathLst>
                <a:path extrusionOk="0" h="120000" w="120000">
                  <a:moveTo>
                    <a:pt x="0" y="0"/>
                  </a:moveTo>
                  <a:lnTo>
                    <a:pt x="0" y="119580"/>
                  </a:lnTo>
                  <a:lnTo>
                    <a:pt x="7988" y="119580"/>
                  </a:lnTo>
                  <a:lnTo>
                    <a:pt x="15977" y="118321"/>
                  </a:lnTo>
                  <a:lnTo>
                    <a:pt x="24091" y="115804"/>
                  </a:lnTo>
                  <a:lnTo>
                    <a:pt x="32829" y="112027"/>
                  </a:lnTo>
                  <a:lnTo>
                    <a:pt x="41567" y="108251"/>
                  </a:lnTo>
                  <a:lnTo>
                    <a:pt x="48307" y="103216"/>
                  </a:lnTo>
                  <a:lnTo>
                    <a:pt x="54174" y="98181"/>
                  </a:lnTo>
                  <a:lnTo>
                    <a:pt x="60665" y="93146"/>
                  </a:lnTo>
                  <a:lnTo>
                    <a:pt x="69278" y="84335"/>
                  </a:lnTo>
                  <a:lnTo>
                    <a:pt x="82884" y="66713"/>
                  </a:lnTo>
                  <a:lnTo>
                    <a:pt x="95742" y="49090"/>
                  </a:lnTo>
                  <a:lnTo>
                    <a:pt x="108349" y="25174"/>
                  </a:lnTo>
                  <a:lnTo>
                    <a:pt x="119958"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grpSp>
      <p:sp>
        <p:nvSpPr>
          <p:cNvPr id="20" name="Google Shape;20;p1"/>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1pPr>
            <a:lvl2pPr lvl="1" marR="0" rtl="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2pPr>
            <a:lvl3pPr lvl="2" marR="0" rtl="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3pPr>
            <a:lvl4pPr lvl="3" marR="0" rtl="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4pPr>
            <a:lvl5pPr lvl="4" marR="0" rtl="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5pPr>
            <a:lvl6pPr lvl="5" marR="0" rtl="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6pPr>
            <a:lvl7pPr lvl="6" marR="0" rtl="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7pPr>
            <a:lvl8pPr lvl="7" marR="0" rtl="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8pPr>
            <a:lvl9pPr lvl="8" marR="0" rtl="0" algn="ctr">
              <a:spcBef>
                <a:spcPts val="0"/>
              </a:spcBef>
              <a:spcAft>
                <a:spcPts val="0"/>
              </a:spcAft>
              <a:buClr>
                <a:schemeClr val="folHlink"/>
              </a:buClr>
              <a:buSzPts val="4400"/>
              <a:buFont typeface="Tahoma"/>
              <a:buNone/>
              <a:defRPr b="0" i="0" sz="4400" u="none" cap="none" strike="noStrike">
                <a:solidFill>
                  <a:schemeClr val="folHlink"/>
                </a:solidFill>
                <a:latin typeface="Tahoma"/>
                <a:ea typeface="Tahoma"/>
                <a:cs typeface="Tahoma"/>
                <a:sym typeface="Tahoma"/>
              </a:defRPr>
            </a:lvl9pPr>
          </a:lstStyle>
          <a:p/>
        </p:txBody>
      </p:sp>
      <p:sp>
        <p:nvSpPr>
          <p:cNvPr id="21" name="Google Shape;21;p1"/>
          <p:cNvSpPr txBox="1"/>
          <p:nvPr>
            <p:ph idx="1" type="body"/>
          </p:nvPr>
        </p:nvSpPr>
        <p:spPr>
          <a:xfrm>
            <a:off x="685800" y="1981200"/>
            <a:ext cx="7772400" cy="41148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lnSpc>
                <a:spcPct val="100000"/>
              </a:lnSpc>
              <a:spcBef>
                <a:spcPts val="56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lnSpc>
                <a:spcPct val="100000"/>
              </a:lnSpc>
              <a:spcBef>
                <a:spcPts val="48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lnSpc>
                <a:spcPct val="100000"/>
              </a:lnSpc>
              <a:spcBef>
                <a:spcPts val="4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22" name="Google Shape;22;p1"/>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rtl="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rtl="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rtl="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rtl="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rtl="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rtl="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rtl="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23" name="Google Shape;23;p1"/>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lt1"/>
              </a:buClr>
              <a:buSzPts val="1400"/>
              <a:buFont typeface="Times New Roman"/>
              <a:buNone/>
              <a:defRPr b="0" i="0" sz="1400" u="none" cap="none" strike="noStrik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2pPr>
            <a:lvl3pPr lvl="2" marR="0" rtl="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3pPr>
            <a:lvl4pPr lvl="3" marR="0" rtl="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rtl="0" algn="ctr">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rtl="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rtl="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rtl="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rtl="0" algn="l">
              <a:lnSpc>
                <a:spcPct val="100000"/>
              </a:lnSpc>
              <a:spcBef>
                <a:spcPts val="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24" name="Google Shape;24;p1"/>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350"/>
              <a:buFont typeface="Tahoma"/>
              <a:buNone/>
              <a:defRPr b="0" i="0" sz="14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pinroot.com/spin/Man/grammar.html#sequence" TargetMode="External"/><Relationship Id="rId4" Type="http://schemas.openxmlformats.org/officeDocument/2006/relationships/hyperlink" Target="http://spinroot.com/spin/Man/grammar.html#sequenc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pinroot.com/spin/Man/grammar.html#sequence" TargetMode="External"/><Relationship Id="rId4" Type="http://schemas.openxmlformats.org/officeDocument/2006/relationships/hyperlink" Target="http://spinroot.com/spin/Man/grammar.html#sequence" TargetMode="External"/><Relationship Id="rId5" Type="http://schemas.openxmlformats.org/officeDocument/2006/relationships/hyperlink" Target="http://spinroot.com/spin/Man/grammar.html#sequenc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comments" Target="../comments/commen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comments" Target="../comments/commen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en.wikipedia.org/wiki/Modal_logic" TargetMode="External"/><Relationship Id="rId4" Type="http://schemas.openxmlformats.org/officeDocument/2006/relationships/hyperlink" Target="https://en.wikipedia.org/wiki/Temporal_log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comments" Target="../comments/commen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comments" Target="../comments/commen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comments" Target="../comments/commen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6.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spinroot.com/" TargetMode="External"/><Relationship Id="rId4" Type="http://schemas.openxmlformats.org/officeDocument/2006/relationships/hyperlink" Target="https://spinroo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comments" Target="../comments/commen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3.png"/><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3.png"/><Relationship Id="rId4"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comments" Target="../comments/commen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33.png"/><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29.png"/><Relationship Id="rId4"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comments" Target="../comments/comment10.xml"/><Relationship Id="rId4" Type="http://schemas.openxmlformats.org/officeDocument/2006/relationships/image" Target="../media/image29.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8.png"/><Relationship Id="rId4" Type="http://schemas.openxmlformats.org/officeDocument/2006/relationships/image" Target="../media/image1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comments" Target="../comments/comment11.xml"/><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comments" Target="../comments/comment12.xml"/><Relationship Id="rId4" Type="http://schemas.openxmlformats.org/officeDocument/2006/relationships/hyperlink" Target="https://en.wikipedia.org/wiki/Elevator_algorith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4"/>
          <p:cNvSpPr txBox="1"/>
          <p:nvPr>
            <p:ph type="title"/>
          </p:nvPr>
        </p:nvSpPr>
        <p:spPr>
          <a:xfrm>
            <a:off x="685800" y="2615225"/>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6000"/>
              <a:t>SPIN/Promela</a:t>
            </a:r>
            <a:endParaRPr sz="6000"/>
          </a:p>
        </p:txBody>
      </p:sp>
      <p:sp>
        <p:nvSpPr>
          <p:cNvPr id="115" name="Google Shape;115;p14"/>
          <p:cNvSpPr txBox="1"/>
          <p:nvPr>
            <p:ph idx="1" type="body"/>
          </p:nvPr>
        </p:nvSpPr>
        <p:spPr>
          <a:xfrm>
            <a:off x="648825" y="0"/>
            <a:ext cx="7772400" cy="1143000"/>
          </a:xfrm>
          <a:prstGeom prst="rect">
            <a:avLst/>
          </a:prstGeom>
        </p:spPr>
        <p:txBody>
          <a:bodyPr anchorCtr="0" anchor="t" bIns="91425" lIns="91425" spcFirstLastPara="1" rIns="91425" wrap="square" tIns="91425">
            <a:noAutofit/>
          </a:bodyPr>
          <a:lstStyle/>
          <a:p>
            <a:pPr indent="0" lvl="0" marL="0" rtl="0" algn="ctr">
              <a:spcBef>
                <a:spcPts val="640"/>
              </a:spcBef>
              <a:spcAft>
                <a:spcPts val="0"/>
              </a:spcAft>
              <a:buNone/>
            </a:pPr>
            <a:r>
              <a:t/>
            </a:r>
            <a:endParaRPr/>
          </a:p>
          <a:p>
            <a:pPr indent="0" lvl="0" marL="0" rtl="0" algn="ctr">
              <a:spcBef>
                <a:spcPts val="640"/>
              </a:spcBef>
              <a:spcAft>
                <a:spcPts val="0"/>
              </a:spcAft>
              <a:buNone/>
            </a:pPr>
            <a:r>
              <a:rPr lang="en-US"/>
              <a:t>CSE 715 By Bharat Jayaraman</a:t>
            </a:r>
            <a:endParaRPr/>
          </a:p>
          <a:p>
            <a:pPr indent="0" lvl="0" marL="0" rtl="0" algn="ctr">
              <a:spcBef>
                <a:spcPts val="640"/>
              </a:spcBef>
              <a:spcAft>
                <a:spcPts val="0"/>
              </a:spcAft>
              <a:buNone/>
            </a:pPr>
            <a:r>
              <a:t/>
            </a:r>
            <a:endParaRPr sz="1800"/>
          </a:p>
        </p:txBody>
      </p:sp>
      <p:sp>
        <p:nvSpPr>
          <p:cNvPr id="116" name="Google Shape;116;p14"/>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117" name="Google Shape;117;p14"/>
          <p:cNvSpPr txBox="1"/>
          <p:nvPr>
            <p:ph idx="1" type="body"/>
          </p:nvPr>
        </p:nvSpPr>
        <p:spPr>
          <a:xfrm>
            <a:off x="2714450" y="2349250"/>
            <a:ext cx="7772400" cy="4114800"/>
          </a:xfrm>
          <a:prstGeom prst="rect">
            <a:avLst/>
          </a:prstGeom>
        </p:spPr>
        <p:txBody>
          <a:bodyPr anchorCtr="0" anchor="t" bIns="91425" lIns="91425" spcFirstLastPara="1" rIns="91425" wrap="square" tIns="91425">
            <a:noAutofit/>
          </a:bodyPr>
          <a:lstStyle/>
          <a:p>
            <a:pPr indent="0" lvl="0" marL="0" rtl="0" algn="ctr">
              <a:spcBef>
                <a:spcPts val="640"/>
              </a:spcBef>
              <a:spcAft>
                <a:spcPts val="0"/>
              </a:spcAft>
              <a:buNone/>
            </a:pPr>
            <a:r>
              <a:t/>
            </a:r>
            <a:endParaRPr/>
          </a:p>
          <a:p>
            <a:pPr indent="0" lvl="0" marL="0" rtl="0" algn="ctr">
              <a:spcBef>
                <a:spcPts val="640"/>
              </a:spcBef>
              <a:spcAft>
                <a:spcPts val="0"/>
              </a:spcAft>
              <a:buNone/>
            </a:pPr>
            <a:r>
              <a:t/>
            </a:r>
            <a:endParaRPr/>
          </a:p>
          <a:p>
            <a:pPr indent="0" lvl="0" marL="0" rtl="0" algn="ctr">
              <a:spcBef>
                <a:spcPts val="640"/>
              </a:spcBef>
              <a:spcAft>
                <a:spcPts val="0"/>
              </a:spcAft>
              <a:buNone/>
            </a:pPr>
            <a:r>
              <a:rPr lang="en-US" sz="1800"/>
              <a:t>By Vineet Suresh Kothari and Aditya Bansal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762000" y="78921"/>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1100"/>
              <a:buFont typeface="Tahoma"/>
              <a:buNone/>
            </a:pPr>
            <a:r>
              <a:rPr lang="en-US"/>
              <a:t>Example  program</a:t>
            </a:r>
            <a:endParaRPr b="0" i="0" sz="4400" u="none" cap="none" strike="noStrike">
              <a:solidFill>
                <a:schemeClr val="folHlink"/>
              </a:solidFill>
              <a:latin typeface="Tahoma"/>
              <a:ea typeface="Tahoma"/>
              <a:cs typeface="Tahoma"/>
              <a:sym typeface="Tahoma"/>
            </a:endParaRPr>
          </a:p>
        </p:txBody>
      </p:sp>
      <p:sp>
        <p:nvSpPr>
          <p:cNvPr id="197" name="Google Shape;197;p23"/>
          <p:cNvSpPr txBox="1"/>
          <p:nvPr>
            <p:ph idx="1" type="body"/>
          </p:nvPr>
        </p:nvSpPr>
        <p:spPr>
          <a:xfrm>
            <a:off x="826350" y="1221920"/>
            <a:ext cx="6781800" cy="5257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r>
              <a:rPr b="0" i="0" lang="en-US" sz="2000" u="none" cap="none" strike="noStrike">
                <a:solidFill>
                  <a:srgbClr val="FFFF00"/>
                </a:solidFill>
                <a:latin typeface="Tahoma"/>
                <a:ea typeface="Tahoma"/>
                <a:cs typeface="Tahoma"/>
                <a:sym typeface="Tahoma"/>
              </a:rPr>
              <a:t>byte</a:t>
            </a:r>
            <a:r>
              <a:rPr b="0" i="0" lang="en-US" sz="2000" u="none" cap="none" strike="noStrike">
                <a:solidFill>
                  <a:schemeClr val="lt1"/>
                </a:solidFill>
                <a:latin typeface="Tahoma"/>
                <a:ea typeface="Tahoma"/>
                <a:cs typeface="Tahoma"/>
                <a:sym typeface="Tahoma"/>
              </a:rPr>
              <a:t> state = 0;</a:t>
            </a:r>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r>
              <a:rPr b="0" i="0" lang="en-US" sz="2000" u="none" cap="none" strike="noStrike">
                <a:solidFill>
                  <a:srgbClr val="FFFF00"/>
                </a:solidFill>
                <a:latin typeface="Tahoma"/>
                <a:ea typeface="Tahoma"/>
                <a:cs typeface="Tahoma"/>
                <a:sym typeface="Tahoma"/>
              </a:rPr>
              <a:t>proctype </a:t>
            </a:r>
            <a:r>
              <a:rPr b="0" i="0" lang="en-US" sz="2000" u="none" cap="none" strike="noStrike">
                <a:solidFill>
                  <a:schemeClr val="lt1"/>
                </a:solidFill>
                <a:latin typeface="Tahoma"/>
                <a:ea typeface="Tahoma"/>
                <a:cs typeface="Tahoma"/>
                <a:sym typeface="Tahoma"/>
              </a:rPr>
              <a:t>A()</a:t>
            </a:r>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	</a:t>
            </a:r>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state = state + 10		</a:t>
            </a:r>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r>
              <a:rPr b="0" i="0" lang="en-US" sz="2000" u="none" cap="none" strike="noStrike">
                <a:solidFill>
                  <a:srgbClr val="FFFF00"/>
                </a:solidFill>
                <a:latin typeface="Tahoma"/>
                <a:ea typeface="Tahoma"/>
                <a:cs typeface="Tahoma"/>
                <a:sym typeface="Tahoma"/>
              </a:rPr>
              <a:t>active</a:t>
            </a:r>
            <a:r>
              <a:rPr b="0" i="0" lang="en-US" sz="2000" u="none" cap="none" strike="noStrike">
                <a:solidFill>
                  <a:schemeClr val="lt1"/>
                </a:solidFill>
                <a:latin typeface="Tahoma"/>
                <a:ea typeface="Tahoma"/>
                <a:cs typeface="Tahoma"/>
                <a:sym typeface="Tahoma"/>
              </a:rPr>
              <a:t> </a:t>
            </a:r>
            <a:r>
              <a:rPr b="0" i="0" lang="en-US" sz="2000" u="none" cap="none" strike="noStrike">
                <a:solidFill>
                  <a:srgbClr val="FFFF00"/>
                </a:solidFill>
                <a:latin typeface="Tahoma"/>
                <a:ea typeface="Tahoma"/>
                <a:cs typeface="Tahoma"/>
                <a:sym typeface="Tahoma"/>
              </a:rPr>
              <a:t>proctype </a:t>
            </a:r>
            <a:r>
              <a:rPr b="0" i="0" lang="en-US" sz="2000" u="none" cap="none" strike="noStrike">
                <a:solidFill>
                  <a:schemeClr val="lt1"/>
                </a:solidFill>
                <a:latin typeface="Tahoma"/>
                <a:ea typeface="Tahoma"/>
                <a:cs typeface="Tahoma"/>
                <a:sym typeface="Tahoma"/>
              </a:rPr>
              <a:t>B()</a:t>
            </a:r>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	</a:t>
            </a:r>
            <a:endParaRPr/>
          </a:p>
          <a:p>
            <a:pPr indent="0" lvl="0" marL="0" marR="0" rtl="0" algn="l">
              <a:lnSpc>
                <a:spcPct val="100000"/>
              </a:lnSpc>
              <a:spcBef>
                <a:spcPts val="400"/>
              </a:spcBef>
              <a:spcAft>
                <a:spcPts val="0"/>
              </a:spcAft>
              <a:buClr>
                <a:schemeClr val="lt1"/>
              </a:buClr>
              <a:buSzPts val="500"/>
              <a:buFont typeface="Tahoma"/>
              <a:buNone/>
            </a:pPr>
            <a:r>
              <a:rPr lang="en-US" sz="2000"/>
              <a:t>	   </a:t>
            </a:r>
            <a:r>
              <a:rPr b="0" i="0" lang="en-US" sz="2000" u="none" cap="none" strike="noStrike">
                <a:solidFill>
                  <a:schemeClr val="lt1"/>
                </a:solidFill>
                <a:latin typeface="Tahoma"/>
                <a:ea typeface="Tahoma"/>
                <a:cs typeface="Tahoma"/>
                <a:sym typeface="Tahoma"/>
              </a:rPr>
              <a:t>state = state + 20		</a:t>
            </a:r>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r>
              <a:rPr b="0" i="0" lang="en-US" sz="2000" u="none" cap="none" strike="noStrike">
                <a:solidFill>
                  <a:srgbClr val="FFFF00"/>
                </a:solidFill>
                <a:latin typeface="Tahoma"/>
                <a:ea typeface="Tahoma"/>
                <a:cs typeface="Tahoma"/>
                <a:sym typeface="Tahoma"/>
              </a:rPr>
              <a:t>init</a:t>
            </a:r>
            <a:endParaRPr b="0" i="0" sz="2000" u="none" cap="none" strike="noStrike">
              <a:solidFill>
                <a:srgbClr val="FFFF00"/>
              </a:solidFill>
              <a:latin typeface="Tahoma"/>
              <a:ea typeface="Tahoma"/>
              <a:cs typeface="Tahoma"/>
              <a:sym typeface="Tahoma"/>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	</a:t>
            </a:r>
            <a:r>
              <a:rPr b="0" i="0" lang="en-US" sz="2000" u="none" cap="none" strike="noStrike">
                <a:solidFill>
                  <a:srgbClr val="FFFF00"/>
                </a:solidFill>
                <a:latin typeface="Tahoma"/>
                <a:ea typeface="Tahoma"/>
                <a:cs typeface="Tahoma"/>
                <a:sym typeface="Tahoma"/>
              </a:rPr>
              <a:t>run</a:t>
            </a:r>
            <a:r>
              <a:rPr b="0" i="0" lang="en-US" sz="2000" u="none" cap="none" strike="noStrike">
                <a:solidFill>
                  <a:schemeClr val="lt1"/>
                </a:solidFill>
                <a:latin typeface="Tahoma"/>
                <a:ea typeface="Tahoma"/>
                <a:cs typeface="Tahoma"/>
                <a:sym typeface="Tahoma"/>
              </a:rPr>
              <a:t> A();</a:t>
            </a:r>
            <a:endParaRPr/>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endParaRPr/>
          </a:p>
          <a:p>
            <a:pPr indent="0" lvl="0" marL="0" marR="0" rtl="0" algn="l">
              <a:lnSpc>
                <a:spcPct val="100000"/>
              </a:lnSpc>
              <a:spcBef>
                <a:spcPts val="400"/>
              </a:spcBef>
              <a:spcAft>
                <a:spcPts val="0"/>
              </a:spcAft>
              <a:buClr>
                <a:schemeClr val="lt1"/>
              </a:buClr>
              <a:buSzPts val="500"/>
              <a:buFont typeface="Tahoma"/>
              <a:buNone/>
            </a:pPr>
            <a:r>
              <a:t/>
            </a:r>
            <a:endParaRPr b="0" i="0" sz="2000" u="none" cap="none" strike="noStrike">
              <a:solidFill>
                <a:schemeClr val="lt1"/>
              </a:solidFill>
              <a:latin typeface="Tahoma"/>
              <a:ea typeface="Tahoma"/>
              <a:cs typeface="Tahoma"/>
              <a:sym typeface="Tahoma"/>
            </a:endParaRPr>
          </a:p>
          <a:p>
            <a:pPr indent="0" lvl="0" marL="0" marR="0" rtl="0" algn="l">
              <a:lnSpc>
                <a:spcPct val="100000"/>
              </a:lnSpc>
              <a:spcBef>
                <a:spcPts val="400"/>
              </a:spcBef>
              <a:spcAft>
                <a:spcPts val="0"/>
              </a:spcAft>
              <a:buClr>
                <a:schemeClr val="lt1"/>
              </a:buClr>
              <a:buSzPts val="500"/>
              <a:buFont typeface="Tahoma"/>
              <a:buNone/>
            </a:pPr>
            <a:r>
              <a:rPr lang="en-US" sz="2000">
                <a:solidFill>
                  <a:srgbClr val="FFFF00"/>
                </a:solidFill>
              </a:rPr>
              <a:t>  run</a:t>
            </a:r>
            <a:r>
              <a:rPr lang="en-US" sz="2000"/>
              <a:t>  can be used anywhere.</a:t>
            </a:r>
            <a:endParaRPr b="0" i="0" sz="2000" u="none" cap="none" strike="noStrike">
              <a:solidFill>
                <a:schemeClr val="lt1"/>
              </a:solidFill>
              <a:latin typeface="Tahoma"/>
              <a:ea typeface="Tahoma"/>
              <a:cs typeface="Tahoma"/>
              <a:sym typeface="Tahoma"/>
            </a:endParaRPr>
          </a:p>
        </p:txBody>
      </p:sp>
      <p:sp>
        <p:nvSpPr>
          <p:cNvPr id="198" name="Google Shape;198;p23"/>
          <p:cNvSpPr txBox="1"/>
          <p:nvPr>
            <p:ph idx="10" type="dt"/>
          </p:nvPr>
        </p:nvSpPr>
        <p:spPr>
          <a:xfrm>
            <a:off x="6858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199" name="Google Shape;199;p23"/>
          <p:cNvSpPr txBox="1"/>
          <p:nvPr>
            <p:ph idx="11" type="ftr"/>
          </p:nvPr>
        </p:nvSpPr>
        <p:spPr>
          <a:xfrm>
            <a:off x="6019800" y="64770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200" name="Google Shape;200;p23"/>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cxnSp>
        <p:nvCxnSpPr>
          <p:cNvPr id="201" name="Google Shape;201;p23"/>
          <p:cNvCxnSpPr/>
          <p:nvPr/>
        </p:nvCxnSpPr>
        <p:spPr>
          <a:xfrm>
            <a:off x="2901925" y="1800375"/>
            <a:ext cx="1587300" cy="0"/>
          </a:xfrm>
          <a:prstGeom prst="straightConnector1">
            <a:avLst/>
          </a:prstGeom>
          <a:noFill/>
          <a:ln cap="flat" cmpd="sng" w="9525">
            <a:solidFill>
              <a:srgbClr val="FF0000"/>
            </a:solidFill>
            <a:prstDash val="solid"/>
            <a:round/>
            <a:headEnd len="med" w="med" type="none"/>
            <a:tailEnd len="med" w="med" type="triangle"/>
          </a:ln>
        </p:spPr>
      </p:cxnSp>
      <p:cxnSp>
        <p:nvCxnSpPr>
          <p:cNvPr id="202" name="Google Shape;202;p23"/>
          <p:cNvCxnSpPr/>
          <p:nvPr/>
        </p:nvCxnSpPr>
        <p:spPr>
          <a:xfrm flipH="1" rot="10800000">
            <a:off x="3754725" y="3162475"/>
            <a:ext cx="1374000" cy="23700"/>
          </a:xfrm>
          <a:prstGeom prst="straightConnector1">
            <a:avLst/>
          </a:prstGeom>
          <a:noFill/>
          <a:ln cap="flat" cmpd="sng" w="9525">
            <a:solidFill>
              <a:srgbClr val="FF0000"/>
            </a:solidFill>
            <a:prstDash val="solid"/>
            <a:round/>
            <a:headEnd len="med" w="med" type="none"/>
            <a:tailEnd len="med" w="med" type="triangle"/>
          </a:ln>
        </p:spPr>
      </p:cxnSp>
      <p:cxnSp>
        <p:nvCxnSpPr>
          <p:cNvPr id="203" name="Google Shape;203;p23"/>
          <p:cNvCxnSpPr/>
          <p:nvPr/>
        </p:nvCxnSpPr>
        <p:spPr>
          <a:xfrm>
            <a:off x="3055900" y="4915500"/>
            <a:ext cx="1575300" cy="8280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23"/>
          <p:cNvSpPr txBox="1"/>
          <p:nvPr/>
        </p:nvSpPr>
        <p:spPr>
          <a:xfrm>
            <a:off x="4654900" y="1764850"/>
            <a:ext cx="15873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ahoma"/>
              <a:ea typeface="Tahoma"/>
              <a:cs typeface="Tahoma"/>
              <a:sym typeface="Tahoma"/>
            </a:endParaRPr>
          </a:p>
        </p:txBody>
      </p:sp>
      <p:sp>
        <p:nvSpPr>
          <p:cNvPr id="205" name="Google Shape;205;p23"/>
          <p:cNvSpPr txBox="1"/>
          <p:nvPr/>
        </p:nvSpPr>
        <p:spPr>
          <a:xfrm>
            <a:off x="4595700" y="1658250"/>
            <a:ext cx="1905000" cy="568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latin typeface="Tahoma"/>
                <a:ea typeface="Tahoma"/>
                <a:cs typeface="Tahoma"/>
                <a:sym typeface="Tahoma"/>
              </a:rPr>
              <a:t>runA() needed to run this process.</a:t>
            </a:r>
            <a:endParaRPr>
              <a:solidFill>
                <a:srgbClr val="FF0000"/>
              </a:solidFill>
              <a:latin typeface="Tahoma"/>
              <a:ea typeface="Tahoma"/>
              <a:cs typeface="Tahoma"/>
              <a:sym typeface="Tahoma"/>
            </a:endParaRPr>
          </a:p>
        </p:txBody>
      </p:sp>
      <p:sp>
        <p:nvSpPr>
          <p:cNvPr id="206" name="Google Shape;206;p23"/>
          <p:cNvSpPr txBox="1"/>
          <p:nvPr/>
        </p:nvSpPr>
        <p:spPr>
          <a:xfrm>
            <a:off x="5081325" y="3020375"/>
            <a:ext cx="2380800" cy="568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latin typeface="Tahoma"/>
                <a:ea typeface="Tahoma"/>
                <a:cs typeface="Tahoma"/>
                <a:sym typeface="Tahoma"/>
              </a:rPr>
              <a:t>run() not required because of active keyword.</a:t>
            </a:r>
            <a:endParaRPr>
              <a:solidFill>
                <a:srgbClr val="FF0000"/>
              </a:solidFill>
              <a:latin typeface="Tahoma"/>
              <a:ea typeface="Tahoma"/>
              <a:cs typeface="Tahoma"/>
              <a:sym typeface="Tahoma"/>
            </a:endParaRP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685800" y="196175"/>
            <a:ext cx="7772400" cy="97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folHlink"/>
              </a:buClr>
              <a:buSzPts val="1100"/>
              <a:buFont typeface="Tahoma"/>
              <a:buNone/>
            </a:pPr>
            <a:r>
              <a:rPr lang="en-US" sz="3000"/>
              <a:t>Guarding in Promela</a:t>
            </a:r>
            <a:endParaRPr sz="3000"/>
          </a:p>
        </p:txBody>
      </p:sp>
      <p:sp>
        <p:nvSpPr>
          <p:cNvPr id="213" name="Google Shape;213;p24"/>
          <p:cNvSpPr txBox="1"/>
          <p:nvPr>
            <p:ph idx="1" type="body"/>
          </p:nvPr>
        </p:nvSpPr>
        <p:spPr>
          <a:xfrm>
            <a:off x="685800" y="1013450"/>
            <a:ext cx="7772400" cy="5235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1800"/>
              <a:t>The guard is a boolean expression that determines which statement will be executed.</a:t>
            </a:r>
            <a:endParaRPr sz="1800"/>
          </a:p>
          <a:p>
            <a:pPr indent="-342900" lvl="0" marL="457200" rtl="0" algn="l">
              <a:spcBef>
                <a:spcPts val="640"/>
              </a:spcBef>
              <a:spcAft>
                <a:spcPts val="0"/>
              </a:spcAft>
              <a:buSzPts val="1800"/>
              <a:buChar char="•"/>
            </a:pPr>
            <a:r>
              <a:rPr lang="en-US" sz="1800"/>
              <a:t>If there is a choice, one is picked non-deterministically.</a:t>
            </a:r>
            <a:endParaRPr sz="1800"/>
          </a:p>
          <a:p>
            <a:pPr indent="-342900" lvl="0" marL="457200" rtl="0" algn="l">
              <a:spcBef>
                <a:spcPts val="0"/>
              </a:spcBef>
              <a:spcAft>
                <a:spcPts val="0"/>
              </a:spcAft>
              <a:buSzPts val="1800"/>
              <a:buChar char="•"/>
            </a:pPr>
            <a:r>
              <a:rPr lang="en-US" sz="1800"/>
              <a:t>If none are true, the process blocks (waits) until a guard becomes true (e.g. if another process changes a global variable).</a:t>
            </a:r>
            <a:endParaRPr sz="1800"/>
          </a:p>
          <a:p>
            <a:pPr indent="-342900" lvl="0" marL="457200" rtl="0" algn="l">
              <a:spcBef>
                <a:spcPts val="0"/>
              </a:spcBef>
              <a:spcAft>
                <a:spcPts val="0"/>
              </a:spcAft>
              <a:buSzPts val="1800"/>
              <a:buChar char="•"/>
            </a:pPr>
            <a:r>
              <a:rPr lang="en-US" sz="1800"/>
              <a:t>The keyword else can be used as a guard that evaluates to true iff nothing else does (i.e. if the if would block).</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Types of guarding syntax in Promela</a:t>
            </a:r>
            <a:endParaRPr sz="1800"/>
          </a:p>
          <a:p>
            <a:pPr indent="-342900" lvl="0" marL="457200" rtl="0" algn="l">
              <a:spcBef>
                <a:spcPts val="640"/>
              </a:spcBef>
              <a:spcAft>
                <a:spcPts val="0"/>
              </a:spcAft>
              <a:buClr>
                <a:srgbClr val="FFFFFF"/>
              </a:buClr>
              <a:buSzPts val="1800"/>
              <a:buChar char="•"/>
            </a:pPr>
            <a:r>
              <a:rPr i="1" lang="en-US" sz="1800">
                <a:solidFill>
                  <a:srgbClr val="FFFFFF"/>
                </a:solidFill>
                <a:latin typeface="Arial"/>
                <a:ea typeface="Arial"/>
                <a:cs typeface="Arial"/>
                <a:sym typeface="Arial"/>
              </a:rPr>
              <a:t>if :: sequence [ :: sequence ]* fi</a:t>
            </a:r>
            <a:endParaRPr i="1"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i="1" lang="en-US" sz="1800">
                <a:solidFill>
                  <a:srgbClr val="FFFFFF"/>
                </a:solidFill>
                <a:latin typeface="Arial"/>
                <a:ea typeface="Arial"/>
                <a:cs typeface="Arial"/>
                <a:sym typeface="Arial"/>
              </a:rPr>
              <a:t>do :: </a:t>
            </a:r>
            <a:r>
              <a:rPr i="1" lang="en-US" sz="1800">
                <a:solidFill>
                  <a:srgbClr val="FFFFFF"/>
                </a:solidFill>
                <a:uFill>
                  <a:noFill/>
                </a:uFill>
                <a:latin typeface="Arial"/>
                <a:ea typeface="Arial"/>
                <a:cs typeface="Arial"/>
                <a:sym typeface="Arial"/>
                <a:hlinkClick r:id="rId3"/>
              </a:rPr>
              <a:t>sequence </a:t>
            </a:r>
            <a:r>
              <a:rPr i="1" lang="en-US" sz="1800">
                <a:solidFill>
                  <a:srgbClr val="FFFFFF"/>
                </a:solidFill>
                <a:latin typeface="Arial"/>
                <a:ea typeface="Arial"/>
                <a:cs typeface="Arial"/>
                <a:sym typeface="Arial"/>
              </a:rPr>
              <a:t>[ :: </a:t>
            </a:r>
            <a:r>
              <a:rPr i="1" lang="en-US" sz="1800">
                <a:solidFill>
                  <a:srgbClr val="FFFFFF"/>
                </a:solidFill>
                <a:uFill>
                  <a:noFill/>
                </a:uFill>
                <a:latin typeface="Arial"/>
                <a:ea typeface="Arial"/>
                <a:cs typeface="Arial"/>
                <a:sym typeface="Arial"/>
                <a:hlinkClick r:id="rId4"/>
              </a:rPr>
              <a:t>sequence </a:t>
            </a:r>
            <a:r>
              <a:rPr i="1" lang="en-US" sz="1800">
                <a:solidFill>
                  <a:srgbClr val="FFFFFF"/>
                </a:solidFill>
                <a:latin typeface="Arial"/>
                <a:ea typeface="Arial"/>
                <a:cs typeface="Arial"/>
                <a:sym typeface="Arial"/>
              </a:rPr>
              <a:t>]* od</a:t>
            </a:r>
            <a:endParaRPr i="1"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i="1" lang="en-US" sz="1800">
                <a:solidFill>
                  <a:srgbClr val="FFFFFF"/>
                </a:solidFill>
                <a:latin typeface="Arial"/>
                <a:ea typeface="Arial"/>
                <a:cs typeface="Arial"/>
                <a:sym typeface="Arial"/>
              </a:rPr>
              <a:t>timeout</a:t>
            </a:r>
            <a:endParaRPr i="1"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i="1" lang="en-US" sz="1800">
                <a:solidFill>
                  <a:srgbClr val="FFFFFF"/>
                </a:solidFill>
                <a:latin typeface="Arial"/>
                <a:ea typeface="Arial"/>
                <a:cs typeface="Arial"/>
                <a:sym typeface="Arial"/>
              </a:rPr>
              <a:t>else</a:t>
            </a:r>
            <a:endParaRPr i="1"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i="1" lang="en-US" sz="1800">
                <a:solidFill>
                  <a:srgbClr val="FFFFFF"/>
                </a:solidFill>
                <a:latin typeface="Arial"/>
                <a:ea typeface="Arial"/>
                <a:cs typeface="Arial"/>
                <a:sym typeface="Arial"/>
              </a:rPr>
              <a:t>break</a:t>
            </a:r>
            <a:endParaRPr i="1"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i="1" lang="en-US" sz="1800">
                <a:solidFill>
                  <a:srgbClr val="FFFFFF"/>
                </a:solidFill>
                <a:latin typeface="Arial"/>
                <a:ea typeface="Arial"/>
                <a:cs typeface="Arial"/>
                <a:sym typeface="Arial"/>
              </a:rPr>
              <a:t>goto</a:t>
            </a:r>
            <a:endParaRPr i="1" sz="1800">
              <a:solidFill>
                <a:srgbClr val="FFFFFF"/>
              </a:solidFill>
              <a:latin typeface="Arial"/>
              <a:ea typeface="Arial"/>
              <a:cs typeface="Arial"/>
              <a:sym typeface="Arial"/>
            </a:endParaRPr>
          </a:p>
          <a:p>
            <a:pPr indent="0" lvl="0" marL="457200" rtl="0" algn="l">
              <a:spcBef>
                <a:spcPts val="640"/>
              </a:spcBef>
              <a:spcAft>
                <a:spcPts val="0"/>
              </a:spcAft>
              <a:buNone/>
            </a:pPr>
            <a:r>
              <a:t/>
            </a:r>
            <a:endParaRPr sz="1100">
              <a:solidFill>
                <a:schemeClr val="dk1"/>
              </a:solidFill>
              <a:highlight>
                <a:srgbClr val="FFFFFF"/>
              </a:highlight>
              <a:latin typeface="Arial"/>
              <a:ea typeface="Arial"/>
              <a:cs typeface="Arial"/>
              <a:sym typeface="Arial"/>
            </a:endParaRPr>
          </a:p>
        </p:txBody>
      </p:sp>
      <p:sp>
        <p:nvSpPr>
          <p:cNvPr id="214" name="Google Shape;214;p24"/>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762000" y="78921"/>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lang="en-US"/>
              <a:t>Guarding in Promela</a:t>
            </a:r>
            <a:endParaRPr b="0" i="0" sz="4400" u="none" cap="none" strike="noStrike">
              <a:solidFill>
                <a:schemeClr val="folHlink"/>
              </a:solidFill>
              <a:latin typeface="Tahoma"/>
              <a:ea typeface="Tahoma"/>
              <a:cs typeface="Tahoma"/>
              <a:sym typeface="Tahoma"/>
            </a:endParaRPr>
          </a:p>
        </p:txBody>
      </p:sp>
      <p:sp>
        <p:nvSpPr>
          <p:cNvPr id="220" name="Google Shape;220;p25"/>
          <p:cNvSpPr txBox="1"/>
          <p:nvPr>
            <p:ph idx="1" type="body"/>
          </p:nvPr>
        </p:nvSpPr>
        <p:spPr>
          <a:xfrm>
            <a:off x="838200" y="1221920"/>
            <a:ext cx="6781800" cy="5257800"/>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dk1"/>
              </a:buClr>
              <a:buSzPts val="1100"/>
              <a:buFont typeface="Arial"/>
              <a:buNone/>
            </a:pPr>
            <a:r>
              <a:rPr lang="en-US" sz="2000"/>
              <a:t>byte state = 1;</a:t>
            </a:r>
            <a:endParaRPr sz="2000"/>
          </a:p>
          <a:p>
            <a:pPr indent="0" lvl="0" marL="0" marR="0" rtl="0" algn="l">
              <a:lnSpc>
                <a:spcPct val="100000"/>
              </a:lnSpc>
              <a:spcBef>
                <a:spcPts val="400"/>
              </a:spcBef>
              <a:spcAft>
                <a:spcPts val="0"/>
              </a:spcAft>
              <a:buClr>
                <a:schemeClr val="dk1"/>
              </a:buClr>
              <a:buSzPts val="1100"/>
              <a:buFont typeface="Arial"/>
              <a:buNone/>
            </a:pPr>
            <a:r>
              <a:rPr lang="en-US" sz="2000">
                <a:solidFill>
                  <a:srgbClr val="00FF00"/>
                </a:solidFill>
              </a:rPr>
              <a:t>proctype </a:t>
            </a:r>
            <a:r>
              <a:rPr lang="en-US" sz="2000"/>
              <a:t>A()</a:t>
            </a:r>
            <a:endParaRPr sz="2000"/>
          </a:p>
          <a:p>
            <a:pPr indent="0" lvl="0" marL="0" marR="0" rtl="0" algn="l">
              <a:lnSpc>
                <a:spcPct val="100000"/>
              </a:lnSpc>
              <a:spcBef>
                <a:spcPts val="400"/>
              </a:spcBef>
              <a:spcAft>
                <a:spcPts val="0"/>
              </a:spcAft>
              <a:buClr>
                <a:schemeClr val="dk1"/>
              </a:buClr>
              <a:buSzPts val="1100"/>
              <a:buFont typeface="Arial"/>
              <a:buNone/>
            </a:pPr>
            <a:r>
              <a:rPr lang="en-US" sz="2000"/>
              <a:t>{	byte tmp;</a:t>
            </a:r>
            <a:endParaRPr sz="2000"/>
          </a:p>
          <a:p>
            <a:pPr indent="0" lvl="0" marL="0" marR="0" rtl="0" algn="l">
              <a:lnSpc>
                <a:spcPct val="100000"/>
              </a:lnSpc>
              <a:spcBef>
                <a:spcPts val="400"/>
              </a:spcBef>
              <a:spcAft>
                <a:spcPts val="0"/>
              </a:spcAft>
              <a:buClr>
                <a:schemeClr val="dk1"/>
              </a:buClr>
              <a:buSzPts val="1100"/>
              <a:buFont typeface="Arial"/>
              <a:buNone/>
            </a:pPr>
            <a:r>
              <a:rPr lang="en-US" sz="2000"/>
              <a:t>(state==1) -&gt; tmp = state; tmp = tmp+1; state = tmp</a:t>
            </a:r>
            <a:endParaRPr sz="2000"/>
          </a:p>
          <a:p>
            <a:pPr indent="0" lvl="0" marL="0" marR="0" rtl="0" algn="l">
              <a:lnSpc>
                <a:spcPct val="100000"/>
              </a:lnSpc>
              <a:spcBef>
                <a:spcPts val="400"/>
              </a:spcBef>
              <a:spcAft>
                <a:spcPts val="0"/>
              </a:spcAft>
              <a:buClr>
                <a:schemeClr val="dk1"/>
              </a:buClr>
              <a:buSzPts val="1100"/>
              <a:buFont typeface="Arial"/>
              <a:buNone/>
            </a:pPr>
            <a:r>
              <a:rPr lang="en-US" sz="2000"/>
              <a:t>}</a:t>
            </a:r>
            <a:endParaRPr sz="2000"/>
          </a:p>
          <a:p>
            <a:pPr indent="0" lvl="0" marL="0" marR="0" rtl="0" algn="l">
              <a:lnSpc>
                <a:spcPct val="100000"/>
              </a:lnSpc>
              <a:spcBef>
                <a:spcPts val="400"/>
              </a:spcBef>
              <a:spcAft>
                <a:spcPts val="0"/>
              </a:spcAft>
              <a:buClr>
                <a:schemeClr val="dk1"/>
              </a:buClr>
              <a:buSzPts val="1100"/>
              <a:buFont typeface="Arial"/>
              <a:buNone/>
            </a:pPr>
            <a:r>
              <a:rPr lang="en-US" sz="2000">
                <a:solidFill>
                  <a:srgbClr val="00FF00"/>
                </a:solidFill>
              </a:rPr>
              <a:t>proctype </a:t>
            </a:r>
            <a:r>
              <a:rPr lang="en-US" sz="2000"/>
              <a:t>B()</a:t>
            </a:r>
            <a:endParaRPr sz="2000"/>
          </a:p>
          <a:p>
            <a:pPr indent="0" lvl="0" marL="0" marR="0" rtl="0" algn="l">
              <a:lnSpc>
                <a:spcPct val="100000"/>
              </a:lnSpc>
              <a:spcBef>
                <a:spcPts val="400"/>
              </a:spcBef>
              <a:spcAft>
                <a:spcPts val="0"/>
              </a:spcAft>
              <a:buClr>
                <a:schemeClr val="dk1"/>
              </a:buClr>
              <a:buSzPts val="1100"/>
              <a:buFont typeface="Arial"/>
              <a:buNone/>
            </a:pPr>
            <a:r>
              <a:rPr lang="en-US" sz="2000"/>
              <a:t>{	byte tmp;</a:t>
            </a:r>
            <a:endParaRPr sz="2000"/>
          </a:p>
          <a:p>
            <a:pPr indent="0" lvl="0" marL="0" marR="0" rtl="0" algn="l">
              <a:lnSpc>
                <a:spcPct val="100000"/>
              </a:lnSpc>
              <a:spcBef>
                <a:spcPts val="400"/>
              </a:spcBef>
              <a:spcAft>
                <a:spcPts val="0"/>
              </a:spcAft>
              <a:buClr>
                <a:schemeClr val="dk1"/>
              </a:buClr>
              <a:buSzPts val="1100"/>
              <a:buFont typeface="Arial"/>
              <a:buNone/>
            </a:pPr>
            <a:r>
              <a:rPr lang="en-US" sz="2000"/>
              <a:t>(state==1) -&gt; tmp = state; tmp = tmp-1; state = tmp</a:t>
            </a:r>
            <a:endParaRPr sz="2000"/>
          </a:p>
          <a:p>
            <a:pPr indent="0" lvl="0" marL="0" marR="0" rtl="0" algn="l">
              <a:lnSpc>
                <a:spcPct val="100000"/>
              </a:lnSpc>
              <a:spcBef>
                <a:spcPts val="400"/>
              </a:spcBef>
              <a:spcAft>
                <a:spcPts val="0"/>
              </a:spcAft>
              <a:buClr>
                <a:schemeClr val="dk1"/>
              </a:buClr>
              <a:buSzPts val="1100"/>
              <a:buFont typeface="Arial"/>
              <a:buNone/>
            </a:pPr>
            <a:r>
              <a:rPr lang="en-US" sz="2000"/>
              <a:t>}</a:t>
            </a:r>
            <a:endParaRPr sz="2000"/>
          </a:p>
          <a:p>
            <a:pPr indent="0" lvl="0" marL="0" marR="0" rtl="0" algn="l">
              <a:lnSpc>
                <a:spcPct val="100000"/>
              </a:lnSpc>
              <a:spcBef>
                <a:spcPts val="400"/>
              </a:spcBef>
              <a:spcAft>
                <a:spcPts val="0"/>
              </a:spcAft>
              <a:buClr>
                <a:schemeClr val="dk1"/>
              </a:buClr>
              <a:buSzPts val="1100"/>
              <a:buFont typeface="Arial"/>
              <a:buNone/>
            </a:pPr>
            <a:r>
              <a:t/>
            </a:r>
            <a:endParaRPr sz="2000"/>
          </a:p>
          <a:p>
            <a:pPr indent="0" lvl="0" marL="0" marR="0" rtl="0" algn="l">
              <a:lnSpc>
                <a:spcPct val="100000"/>
              </a:lnSpc>
              <a:spcBef>
                <a:spcPts val="400"/>
              </a:spcBef>
              <a:spcAft>
                <a:spcPts val="0"/>
              </a:spcAft>
              <a:buClr>
                <a:schemeClr val="dk1"/>
              </a:buClr>
              <a:buSzPts val="1100"/>
              <a:buFont typeface="Arial"/>
              <a:buNone/>
            </a:pPr>
            <a:r>
              <a:rPr lang="en-US" sz="2000"/>
              <a:t>init</a:t>
            </a:r>
            <a:endParaRPr sz="2000"/>
          </a:p>
          <a:p>
            <a:pPr indent="0" lvl="0" marL="0" marR="0" rtl="0" algn="l">
              <a:lnSpc>
                <a:spcPct val="100000"/>
              </a:lnSpc>
              <a:spcBef>
                <a:spcPts val="400"/>
              </a:spcBef>
              <a:spcAft>
                <a:spcPts val="0"/>
              </a:spcAft>
              <a:buClr>
                <a:schemeClr val="dk1"/>
              </a:buClr>
              <a:buSzPts val="1100"/>
              <a:buFont typeface="Arial"/>
              <a:buNone/>
            </a:pPr>
            <a:r>
              <a:rPr lang="en-US" sz="2000"/>
              <a:t>{	run A(); run B()</a:t>
            </a:r>
            <a:endParaRPr sz="2000"/>
          </a:p>
          <a:p>
            <a:pPr indent="0" lvl="0" marL="0" marR="0" rtl="0" algn="l">
              <a:lnSpc>
                <a:spcPct val="100000"/>
              </a:lnSpc>
              <a:spcBef>
                <a:spcPts val="400"/>
              </a:spcBef>
              <a:spcAft>
                <a:spcPts val="0"/>
              </a:spcAft>
              <a:buClr>
                <a:schemeClr val="dk1"/>
              </a:buClr>
              <a:buSzPts val="1100"/>
              <a:buFont typeface="Arial"/>
              <a:buNone/>
            </a:pPr>
            <a:r>
              <a:rPr lang="en-US" sz="2000"/>
              <a:t>}</a:t>
            </a:r>
            <a:endParaRPr sz="2000"/>
          </a:p>
          <a:p>
            <a:pPr indent="0" lvl="0" marL="0" marR="0" rtl="0" algn="l">
              <a:lnSpc>
                <a:spcPct val="100000"/>
              </a:lnSpc>
              <a:spcBef>
                <a:spcPts val="400"/>
              </a:spcBef>
              <a:spcAft>
                <a:spcPts val="0"/>
              </a:spcAft>
              <a:buClr>
                <a:schemeClr val="lt1"/>
              </a:buClr>
              <a:buSzPts val="500"/>
              <a:buFont typeface="Tahoma"/>
              <a:buNone/>
            </a:pPr>
            <a:r>
              <a:t/>
            </a:r>
            <a:endParaRPr b="0" i="0" sz="2000" u="none" cap="none" strike="noStrike">
              <a:solidFill>
                <a:schemeClr val="lt1"/>
              </a:solidFill>
              <a:latin typeface="Tahoma"/>
              <a:ea typeface="Tahoma"/>
              <a:cs typeface="Tahoma"/>
              <a:sym typeface="Tahoma"/>
            </a:endParaRPr>
          </a:p>
          <a:p>
            <a:pPr indent="0" lvl="0" marL="0" marR="0" rtl="0" algn="l">
              <a:lnSpc>
                <a:spcPct val="100000"/>
              </a:lnSpc>
              <a:spcBef>
                <a:spcPts val="400"/>
              </a:spcBef>
              <a:spcAft>
                <a:spcPts val="0"/>
              </a:spcAft>
              <a:buClr>
                <a:schemeClr val="lt1"/>
              </a:buClr>
              <a:buSzPts val="500"/>
              <a:buFont typeface="Tahoma"/>
              <a:buNone/>
            </a:pPr>
            <a:r>
              <a:rPr lang="en-US" sz="2000">
                <a:solidFill>
                  <a:srgbClr val="FFFF00"/>
                </a:solidFill>
              </a:rPr>
              <a:t>  run</a:t>
            </a:r>
            <a:r>
              <a:rPr lang="en-US" sz="2000"/>
              <a:t>  can be used anywhere.</a:t>
            </a:r>
            <a:endParaRPr b="0" i="0" sz="2000" u="none" cap="none" strike="noStrike">
              <a:solidFill>
                <a:schemeClr val="lt1"/>
              </a:solidFill>
              <a:latin typeface="Tahoma"/>
              <a:ea typeface="Tahoma"/>
              <a:cs typeface="Tahoma"/>
              <a:sym typeface="Tahoma"/>
            </a:endParaRPr>
          </a:p>
        </p:txBody>
      </p:sp>
      <p:sp>
        <p:nvSpPr>
          <p:cNvPr id="221" name="Google Shape;221;p25"/>
          <p:cNvSpPr txBox="1"/>
          <p:nvPr>
            <p:ph idx="10" type="dt"/>
          </p:nvPr>
        </p:nvSpPr>
        <p:spPr>
          <a:xfrm>
            <a:off x="6858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222" name="Google Shape;222;p25"/>
          <p:cNvSpPr txBox="1"/>
          <p:nvPr>
            <p:ph idx="11" type="ftr"/>
          </p:nvPr>
        </p:nvSpPr>
        <p:spPr>
          <a:xfrm>
            <a:off x="6019800" y="64770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223" name="Google Shape;223;p25"/>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cxnSp>
        <p:nvCxnSpPr>
          <p:cNvPr id="224" name="Google Shape;224;p25"/>
          <p:cNvCxnSpPr/>
          <p:nvPr/>
        </p:nvCxnSpPr>
        <p:spPr>
          <a:xfrm>
            <a:off x="2132025" y="2747950"/>
            <a:ext cx="1527900" cy="272400"/>
          </a:xfrm>
          <a:prstGeom prst="straightConnector1">
            <a:avLst/>
          </a:prstGeom>
          <a:noFill/>
          <a:ln cap="flat" cmpd="sng" w="9525">
            <a:solidFill>
              <a:srgbClr val="FF0000"/>
            </a:solidFill>
            <a:prstDash val="solid"/>
            <a:round/>
            <a:headEnd len="med" w="med" type="none"/>
            <a:tailEnd len="med" w="med" type="triangle"/>
          </a:ln>
        </p:spPr>
      </p:cxnSp>
      <p:cxnSp>
        <p:nvCxnSpPr>
          <p:cNvPr id="225" name="Google Shape;225;p25"/>
          <p:cNvCxnSpPr/>
          <p:nvPr/>
        </p:nvCxnSpPr>
        <p:spPr>
          <a:xfrm flipH="1" rot="10800000">
            <a:off x="2558425" y="3186200"/>
            <a:ext cx="1113300" cy="615900"/>
          </a:xfrm>
          <a:prstGeom prst="straightConnector1">
            <a:avLst/>
          </a:prstGeom>
          <a:noFill/>
          <a:ln cap="flat" cmpd="sng" w="9525">
            <a:solidFill>
              <a:srgbClr val="FF0000"/>
            </a:solidFill>
            <a:prstDash val="solid"/>
            <a:round/>
            <a:headEnd len="med" w="med" type="none"/>
            <a:tailEnd len="med" w="med" type="triangle"/>
          </a:ln>
        </p:spPr>
      </p:cxnSp>
      <p:sp>
        <p:nvSpPr>
          <p:cNvPr id="226" name="Google Shape;226;p25"/>
          <p:cNvSpPr txBox="1"/>
          <p:nvPr/>
        </p:nvSpPr>
        <p:spPr>
          <a:xfrm>
            <a:off x="3837625" y="2937450"/>
            <a:ext cx="2404500" cy="544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latin typeface="Tahoma"/>
                <a:ea typeface="Tahoma"/>
                <a:cs typeface="Tahoma"/>
                <a:sym typeface="Tahoma"/>
              </a:rPr>
              <a:t>Guarding Condition</a:t>
            </a:r>
            <a:endParaRPr sz="1800">
              <a:solidFill>
                <a:srgbClr val="FF0000"/>
              </a:solidFill>
              <a:latin typeface="Tahoma"/>
              <a:ea typeface="Tahoma"/>
              <a:cs typeface="Tahoma"/>
              <a:sym typeface="Tahoma"/>
            </a:endParaRP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685800" y="184325"/>
            <a:ext cx="77724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folHlink"/>
              </a:buClr>
              <a:buSzPts val="1100"/>
              <a:buFont typeface="Tahoma"/>
              <a:buNone/>
            </a:pPr>
            <a:r>
              <a:rPr lang="en-US" sz="3000"/>
              <a:t>Guarding in Promela</a:t>
            </a:r>
            <a:endParaRPr sz="3000"/>
          </a:p>
        </p:txBody>
      </p:sp>
      <p:sp>
        <p:nvSpPr>
          <p:cNvPr id="233" name="Google Shape;233;p26"/>
          <p:cNvSpPr txBox="1"/>
          <p:nvPr>
            <p:ph idx="1" type="body"/>
          </p:nvPr>
        </p:nvSpPr>
        <p:spPr>
          <a:xfrm>
            <a:off x="685800" y="918700"/>
            <a:ext cx="7772400" cy="55077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folHlink"/>
              </a:buClr>
              <a:buSzPts val="1800"/>
              <a:buChar char="•"/>
            </a:pPr>
            <a:r>
              <a:rPr lang="en-US" sz="1800">
                <a:solidFill>
                  <a:srgbClr val="FF0000"/>
                </a:solidFill>
              </a:rPr>
              <a:t>if </a:t>
            </a:r>
            <a:r>
              <a:rPr lang="en-US" sz="1800">
                <a:solidFill>
                  <a:schemeClr val="folHlink"/>
                </a:solidFill>
              </a:rPr>
              <a:t>:: sequence [ :: </a:t>
            </a:r>
            <a:r>
              <a:rPr lang="en-US" sz="1800">
                <a:solidFill>
                  <a:schemeClr val="folHlink"/>
                </a:solidFill>
                <a:uFill>
                  <a:noFill/>
                </a:uFill>
                <a:hlinkClick r:id="rId3"/>
              </a:rPr>
              <a:t>sequence </a:t>
            </a:r>
            <a:r>
              <a:rPr lang="en-US" sz="1800">
                <a:solidFill>
                  <a:schemeClr val="folHlink"/>
                </a:solidFill>
              </a:rPr>
              <a:t>]* fi</a:t>
            </a:r>
            <a:endParaRPr sz="1800">
              <a:solidFill>
                <a:schemeClr val="folHlink"/>
              </a:solidFill>
            </a:endParaRPr>
          </a:p>
          <a:p>
            <a:pPr indent="0" lvl="0" marL="457200" marR="0" rtl="0" algn="l">
              <a:lnSpc>
                <a:spcPct val="100000"/>
              </a:lnSpc>
              <a:spcBef>
                <a:spcPts val="0"/>
              </a:spcBef>
              <a:spcAft>
                <a:spcPts val="0"/>
              </a:spcAft>
              <a:buNone/>
            </a:pPr>
            <a:r>
              <a:rPr lang="en-US" sz="1800">
                <a:solidFill>
                  <a:srgbClr val="FF0000"/>
                </a:solidFill>
              </a:rPr>
              <a:t>if</a:t>
            </a:r>
            <a:endParaRPr sz="1800">
              <a:solidFill>
                <a:srgbClr val="FF0000"/>
              </a:solidFill>
            </a:endParaRPr>
          </a:p>
          <a:p>
            <a:pPr indent="0" lvl="0" marL="457200" marR="0" rtl="0" algn="l">
              <a:lnSpc>
                <a:spcPct val="100000"/>
              </a:lnSpc>
              <a:spcBef>
                <a:spcPts val="0"/>
              </a:spcBef>
              <a:spcAft>
                <a:spcPts val="0"/>
              </a:spcAft>
              <a:buNone/>
            </a:pPr>
            <a:r>
              <a:rPr lang="en-US" sz="1800">
                <a:solidFill>
                  <a:schemeClr val="folHlink"/>
                </a:solidFill>
              </a:rPr>
              <a:t>:: (a != b) -&gt; ...</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 (a == b) -&gt; ...</a:t>
            </a:r>
            <a:endParaRPr sz="1800">
              <a:solidFill>
                <a:schemeClr val="folHlink"/>
              </a:solidFill>
            </a:endParaRPr>
          </a:p>
          <a:p>
            <a:pPr indent="0" lvl="0" marL="457200" marR="0" rtl="0" algn="l">
              <a:lnSpc>
                <a:spcPct val="100000"/>
              </a:lnSpc>
              <a:spcBef>
                <a:spcPts val="0"/>
              </a:spcBef>
              <a:spcAft>
                <a:spcPts val="0"/>
              </a:spcAft>
              <a:buNone/>
            </a:pPr>
            <a:r>
              <a:rPr lang="en-US" sz="1800">
                <a:solidFill>
                  <a:srgbClr val="FF0000"/>
                </a:solidFill>
              </a:rPr>
              <a:t>fi</a:t>
            </a:r>
            <a:endParaRPr sz="1800">
              <a:solidFill>
                <a:srgbClr val="FF0000"/>
              </a:solidFill>
            </a:endParaRPr>
          </a:p>
          <a:p>
            <a:pPr indent="0" lvl="0" marL="457200" marR="0" rtl="0" algn="l">
              <a:lnSpc>
                <a:spcPct val="100000"/>
              </a:lnSpc>
              <a:spcBef>
                <a:spcPts val="0"/>
              </a:spcBef>
              <a:spcAft>
                <a:spcPts val="0"/>
              </a:spcAft>
              <a:buNone/>
            </a:pPr>
            <a:r>
              <a:t/>
            </a:r>
            <a:endParaRPr sz="1800">
              <a:solidFill>
                <a:srgbClr val="FF0000"/>
              </a:solidFill>
            </a:endParaRPr>
          </a:p>
          <a:p>
            <a:pPr indent="-342900" lvl="0" marL="457200" marR="0" rtl="0" algn="l">
              <a:lnSpc>
                <a:spcPct val="100000"/>
              </a:lnSpc>
              <a:spcBef>
                <a:spcPts val="0"/>
              </a:spcBef>
              <a:spcAft>
                <a:spcPts val="0"/>
              </a:spcAft>
              <a:buClr>
                <a:schemeClr val="folHlink"/>
              </a:buClr>
              <a:buSzPts val="1800"/>
              <a:buChar char="•"/>
            </a:pPr>
            <a:r>
              <a:rPr lang="en-US" sz="1800">
                <a:solidFill>
                  <a:srgbClr val="FF0000"/>
                </a:solidFill>
              </a:rPr>
              <a:t>do </a:t>
            </a:r>
            <a:r>
              <a:rPr lang="en-US" sz="1800">
                <a:solidFill>
                  <a:schemeClr val="folHlink"/>
                </a:solidFill>
              </a:rPr>
              <a:t>:: </a:t>
            </a:r>
            <a:r>
              <a:rPr lang="en-US" sz="1800">
                <a:solidFill>
                  <a:schemeClr val="folHlink"/>
                </a:solidFill>
                <a:uFill>
                  <a:noFill/>
                </a:uFill>
                <a:hlinkClick r:id="rId4"/>
              </a:rPr>
              <a:t>sequence </a:t>
            </a:r>
            <a:r>
              <a:rPr lang="en-US" sz="1800">
                <a:solidFill>
                  <a:schemeClr val="folHlink"/>
                </a:solidFill>
              </a:rPr>
              <a:t>[ :: </a:t>
            </a:r>
            <a:r>
              <a:rPr lang="en-US" sz="1800">
                <a:solidFill>
                  <a:schemeClr val="folHlink"/>
                </a:solidFill>
                <a:uFill>
                  <a:noFill/>
                </a:uFill>
                <a:hlinkClick r:id="rId5"/>
              </a:rPr>
              <a:t>sequence </a:t>
            </a:r>
            <a:r>
              <a:rPr lang="en-US" sz="1800">
                <a:solidFill>
                  <a:schemeClr val="folHlink"/>
                </a:solidFill>
              </a:rPr>
              <a:t>]* od</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a:t>
            </a:r>
            <a:r>
              <a:rPr lang="en-US" sz="1800">
                <a:solidFill>
                  <a:srgbClr val="FF0000"/>
                </a:solidFill>
              </a:rPr>
              <a:t>do</a:t>
            </a:r>
            <a:endParaRPr sz="1800">
              <a:solidFill>
                <a:srgbClr val="FF0000"/>
              </a:solidFill>
            </a:endParaRPr>
          </a:p>
          <a:p>
            <a:pPr indent="0" lvl="0" marL="457200" marR="0" rtl="0" algn="l">
              <a:lnSpc>
                <a:spcPct val="100000"/>
              </a:lnSpc>
              <a:spcBef>
                <a:spcPts val="0"/>
              </a:spcBef>
              <a:spcAft>
                <a:spcPts val="0"/>
              </a:spcAft>
              <a:buNone/>
            </a:pPr>
            <a:r>
              <a:rPr lang="en-US" sz="1800">
                <a:solidFill>
                  <a:schemeClr val="folHlink"/>
                </a:solidFill>
              </a:rPr>
              <a:t>	:: count++</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	:: count--</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	:: (count == 0) -&gt;</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		</a:t>
            </a:r>
            <a:r>
              <a:rPr lang="en-US" sz="1800">
                <a:solidFill>
                  <a:srgbClr val="FF0000"/>
                </a:solidFill>
              </a:rPr>
              <a:t>break</a:t>
            </a:r>
            <a:endParaRPr sz="1800">
              <a:solidFill>
                <a:srgbClr val="FF0000"/>
              </a:solidFill>
            </a:endParaRPr>
          </a:p>
          <a:p>
            <a:pPr indent="0" lvl="0" marL="457200" marR="0" rtl="0" algn="l">
              <a:lnSpc>
                <a:spcPct val="100000"/>
              </a:lnSpc>
              <a:spcBef>
                <a:spcPts val="0"/>
              </a:spcBef>
              <a:spcAft>
                <a:spcPts val="0"/>
              </a:spcAft>
              <a:buNone/>
            </a:pPr>
            <a:r>
              <a:rPr lang="en-US" sz="1800">
                <a:solidFill>
                  <a:srgbClr val="FF0000"/>
                </a:solidFill>
              </a:rPr>
              <a:t>od</a:t>
            </a:r>
            <a:r>
              <a:rPr lang="en-US" sz="1800">
                <a:solidFill>
                  <a:schemeClr val="folHlink"/>
                </a:solidFill>
              </a:rPr>
              <a:t>}</a:t>
            </a:r>
            <a:endParaRPr sz="1800">
              <a:solidFill>
                <a:schemeClr val="folHlink"/>
              </a:solidFill>
            </a:endParaRPr>
          </a:p>
          <a:p>
            <a:pPr indent="0" lvl="0" marL="457200" marR="0" rtl="0" algn="l">
              <a:lnSpc>
                <a:spcPct val="100000"/>
              </a:lnSpc>
              <a:spcBef>
                <a:spcPts val="0"/>
              </a:spcBef>
              <a:spcAft>
                <a:spcPts val="0"/>
              </a:spcAft>
              <a:buNone/>
            </a:pPr>
            <a:r>
              <a:t/>
            </a:r>
            <a:endParaRPr sz="1800">
              <a:solidFill>
                <a:schemeClr val="folHlink"/>
              </a:solidFill>
            </a:endParaRPr>
          </a:p>
          <a:p>
            <a:pPr indent="-342900" lvl="0" marL="457200" marR="0" rtl="0" algn="l">
              <a:lnSpc>
                <a:spcPct val="100000"/>
              </a:lnSpc>
              <a:spcBef>
                <a:spcPts val="0"/>
              </a:spcBef>
              <a:spcAft>
                <a:spcPts val="0"/>
              </a:spcAft>
              <a:buClr>
                <a:schemeClr val="folHlink"/>
              </a:buClr>
              <a:buSzPts val="1800"/>
              <a:buChar char="•"/>
            </a:pPr>
            <a:r>
              <a:rPr lang="en-US" sz="1800">
                <a:solidFill>
                  <a:srgbClr val="FF0000"/>
                </a:solidFill>
              </a:rPr>
              <a:t>else </a:t>
            </a:r>
            <a:r>
              <a:rPr lang="en-US" sz="1800">
                <a:solidFill>
                  <a:schemeClr val="folHlink"/>
                </a:solidFill>
              </a:rPr>
              <a:t>- a system defined condition statement</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if</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 a &gt; b -&gt; ...</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 a == b -&gt; ...</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 </a:t>
            </a:r>
            <a:r>
              <a:rPr lang="en-US" sz="1800">
                <a:solidFill>
                  <a:srgbClr val="FF0000"/>
                </a:solidFill>
              </a:rPr>
              <a:t>else </a:t>
            </a:r>
            <a:r>
              <a:rPr lang="en-US" sz="1800">
                <a:solidFill>
                  <a:schemeClr val="folHlink"/>
                </a:solidFill>
              </a:rPr>
              <a:t>-&gt; ...	/* evaluates to: a &lt; b */</a:t>
            </a:r>
            <a:endParaRPr sz="1800">
              <a:solidFill>
                <a:schemeClr val="folHlink"/>
              </a:solidFill>
            </a:endParaRPr>
          </a:p>
          <a:p>
            <a:pPr indent="0" lvl="0" marL="457200" marR="0" rtl="0" algn="l">
              <a:lnSpc>
                <a:spcPct val="100000"/>
              </a:lnSpc>
              <a:spcBef>
                <a:spcPts val="0"/>
              </a:spcBef>
              <a:spcAft>
                <a:spcPts val="0"/>
              </a:spcAft>
              <a:buNone/>
            </a:pPr>
            <a:r>
              <a:rPr lang="en-US" sz="1800">
                <a:solidFill>
                  <a:schemeClr val="folHlink"/>
                </a:solidFill>
              </a:rPr>
              <a:t>fi</a:t>
            </a:r>
            <a:endParaRPr sz="1800">
              <a:solidFill>
                <a:schemeClr val="folHlink"/>
              </a:solidFill>
            </a:endParaRPr>
          </a:p>
          <a:p>
            <a:pPr indent="0" lvl="0" marL="457200" marR="0" rtl="0" algn="l">
              <a:lnSpc>
                <a:spcPct val="100000"/>
              </a:lnSpc>
              <a:spcBef>
                <a:spcPts val="0"/>
              </a:spcBef>
              <a:spcAft>
                <a:spcPts val="0"/>
              </a:spcAft>
              <a:buNone/>
            </a:pPr>
            <a:r>
              <a:t/>
            </a:r>
            <a:endParaRPr sz="1800">
              <a:solidFill>
                <a:schemeClr val="folHlink"/>
              </a:solidFill>
            </a:endParaRPr>
          </a:p>
          <a:p>
            <a:pPr indent="0" lvl="0" marL="457200" marR="0" rtl="0" algn="l">
              <a:lnSpc>
                <a:spcPct val="100000"/>
              </a:lnSpc>
              <a:spcBef>
                <a:spcPts val="0"/>
              </a:spcBef>
              <a:spcAft>
                <a:spcPts val="0"/>
              </a:spcAft>
              <a:buNone/>
            </a:pPr>
            <a:r>
              <a:t/>
            </a:r>
            <a:endParaRPr sz="1800">
              <a:solidFill>
                <a:schemeClr val="folHlink"/>
              </a:solidFill>
            </a:endParaRPr>
          </a:p>
          <a:p>
            <a:pPr indent="0" lvl="0" marL="457200" marR="0" rtl="0" algn="l">
              <a:lnSpc>
                <a:spcPct val="100000"/>
              </a:lnSpc>
              <a:spcBef>
                <a:spcPts val="0"/>
              </a:spcBef>
              <a:spcAft>
                <a:spcPts val="0"/>
              </a:spcAft>
              <a:buNone/>
            </a:pPr>
            <a:r>
              <a:t/>
            </a:r>
            <a:endParaRPr sz="1800">
              <a:solidFill>
                <a:schemeClr val="folHlink"/>
              </a:solidFill>
            </a:endParaRPr>
          </a:p>
          <a:p>
            <a:pPr indent="0" lvl="0" marL="457200" marR="0" rtl="0" algn="l">
              <a:lnSpc>
                <a:spcPct val="100000"/>
              </a:lnSpc>
              <a:spcBef>
                <a:spcPts val="0"/>
              </a:spcBef>
              <a:spcAft>
                <a:spcPts val="0"/>
              </a:spcAft>
              <a:buNone/>
            </a:pPr>
            <a:r>
              <a:t/>
            </a:r>
            <a:endParaRPr sz="1800">
              <a:solidFill>
                <a:schemeClr val="folHlink"/>
              </a:solidFill>
            </a:endParaRPr>
          </a:p>
          <a:p>
            <a:pPr indent="0" lvl="0" marL="0" marR="0" rtl="0" algn="ctr">
              <a:lnSpc>
                <a:spcPct val="100000"/>
              </a:lnSpc>
              <a:spcBef>
                <a:spcPts val="0"/>
              </a:spcBef>
              <a:spcAft>
                <a:spcPts val="0"/>
              </a:spcAft>
              <a:buNone/>
            </a:pPr>
            <a:r>
              <a:t/>
            </a:r>
            <a:endParaRPr sz="4400">
              <a:solidFill>
                <a:schemeClr val="folHlink"/>
              </a:solidFill>
            </a:endParaRPr>
          </a:p>
        </p:txBody>
      </p:sp>
      <p:sp>
        <p:nvSpPr>
          <p:cNvPr id="234" name="Google Shape;234;p26"/>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685800" y="231700"/>
            <a:ext cx="7772400" cy="8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t>Guarding in Promela</a:t>
            </a:r>
            <a:endParaRPr/>
          </a:p>
        </p:txBody>
      </p:sp>
      <p:sp>
        <p:nvSpPr>
          <p:cNvPr id="241" name="Google Shape;241;p27"/>
          <p:cNvSpPr txBox="1"/>
          <p:nvPr>
            <p:ph idx="1" type="body"/>
          </p:nvPr>
        </p:nvSpPr>
        <p:spPr>
          <a:xfrm>
            <a:off x="685800" y="954225"/>
            <a:ext cx="7772400" cy="5141700"/>
          </a:xfrm>
          <a:prstGeom prst="rect">
            <a:avLst/>
          </a:prstGeom>
        </p:spPr>
        <p:txBody>
          <a:bodyPr anchorCtr="0" anchor="t" bIns="91425" lIns="91425" spcFirstLastPara="1" rIns="91425" wrap="square" tIns="91425">
            <a:noAutofit/>
          </a:bodyPr>
          <a:lstStyle/>
          <a:p>
            <a:pPr indent="-342900" lvl="0" marL="457200" rtl="0" algn="l">
              <a:spcBef>
                <a:spcPts val="640"/>
              </a:spcBef>
              <a:spcAft>
                <a:spcPts val="0"/>
              </a:spcAft>
              <a:buClr>
                <a:srgbClr val="FFFF00"/>
              </a:buClr>
              <a:buSzPts val="1800"/>
              <a:buAutoNum type="alphaUcPeriod"/>
            </a:pPr>
            <a:r>
              <a:rPr lang="en-US" sz="1800">
                <a:solidFill>
                  <a:srgbClr val="FF0000"/>
                </a:solidFill>
              </a:rPr>
              <a:t>timeout </a:t>
            </a:r>
            <a:r>
              <a:rPr lang="en-US" sz="1800">
                <a:solidFill>
                  <a:schemeClr val="folHlink"/>
                </a:solidFill>
              </a:rPr>
              <a:t>- a predefined, global, read-only, boolean variable.</a:t>
            </a:r>
            <a:endParaRPr sz="1800">
              <a:solidFill>
                <a:schemeClr val="folHlink"/>
              </a:solidFill>
            </a:endParaRPr>
          </a:p>
          <a:p>
            <a:pPr indent="-317500" lvl="1" marL="914400" marR="0" rtl="0" algn="l">
              <a:lnSpc>
                <a:spcPct val="100000"/>
              </a:lnSpc>
              <a:spcBef>
                <a:spcPts val="0"/>
              </a:spcBef>
              <a:spcAft>
                <a:spcPts val="0"/>
              </a:spcAft>
              <a:buClr>
                <a:schemeClr val="folHlink"/>
              </a:buClr>
              <a:buSzPts val="1400"/>
              <a:buChar char="–"/>
            </a:pPr>
            <a:r>
              <a:rPr lang="en-US" sz="1400">
                <a:solidFill>
                  <a:schemeClr val="folHlink"/>
                </a:solidFill>
              </a:rPr>
              <a:t>Timeout is a predefined, global, read-only, boolean variable that is true in all global system states where no statement is executable in any active process, and otherwise is false.</a:t>
            </a:r>
            <a:endParaRPr sz="1400">
              <a:solidFill>
                <a:schemeClr val="folHlink"/>
              </a:solidFill>
            </a:endParaRPr>
          </a:p>
          <a:p>
            <a:pPr indent="-317500" lvl="1" marL="914400" marR="0" rtl="0" algn="l">
              <a:lnSpc>
                <a:spcPct val="100000"/>
              </a:lnSpc>
              <a:spcBef>
                <a:spcPts val="0"/>
              </a:spcBef>
              <a:spcAft>
                <a:spcPts val="0"/>
              </a:spcAft>
              <a:buClr>
                <a:schemeClr val="folHlink"/>
              </a:buClr>
              <a:buSzPts val="1400"/>
              <a:buChar char="–"/>
            </a:pPr>
            <a:r>
              <a:rPr lang="en-US" sz="1400">
                <a:solidFill>
                  <a:schemeClr val="folHlink"/>
                </a:solidFill>
              </a:rPr>
              <a:t>A timeout used as a guard in a selection or repetition construct provides an escape from a system hang state. It allows a process to abort waiting for a condition that can no longer become true.</a:t>
            </a:r>
            <a:endParaRPr sz="1400">
              <a:solidFill>
                <a:schemeClr val="folHlink"/>
              </a:solidFill>
            </a:endParaRPr>
          </a:p>
          <a:p>
            <a:pPr indent="-317500" lvl="1" marL="914400" marR="0" rtl="0" algn="l">
              <a:lnSpc>
                <a:spcPct val="100000"/>
              </a:lnSpc>
              <a:spcBef>
                <a:spcPts val="0"/>
              </a:spcBef>
              <a:spcAft>
                <a:spcPts val="0"/>
              </a:spcAft>
              <a:buClr>
                <a:schemeClr val="folHlink"/>
              </a:buClr>
              <a:buSzPts val="1400"/>
              <a:buChar char="–"/>
            </a:pPr>
            <a:r>
              <a:rPr lang="en-US" sz="1400">
                <a:solidFill>
                  <a:schemeClr val="folHlink"/>
                </a:solidFill>
              </a:rPr>
              <a:t>active proctype watchdog()</a:t>
            </a:r>
            <a:endParaRPr sz="1400">
              <a:solidFill>
                <a:schemeClr val="folHlink"/>
              </a:solidFill>
            </a:endParaRPr>
          </a:p>
          <a:p>
            <a:pPr indent="0" lvl="0" marL="914400" marR="0" rtl="0" algn="l">
              <a:lnSpc>
                <a:spcPct val="100000"/>
              </a:lnSpc>
              <a:spcBef>
                <a:spcPts val="640"/>
              </a:spcBef>
              <a:spcAft>
                <a:spcPts val="0"/>
              </a:spcAft>
              <a:buNone/>
            </a:pPr>
            <a:r>
              <a:rPr lang="en-US" sz="1400">
                <a:solidFill>
                  <a:schemeClr val="folHlink"/>
                </a:solidFill>
              </a:rPr>
              <a:t>{	do</a:t>
            </a:r>
            <a:endParaRPr sz="1400">
              <a:solidFill>
                <a:schemeClr val="folHlink"/>
              </a:solidFill>
            </a:endParaRPr>
          </a:p>
          <a:p>
            <a:pPr indent="0" lvl="0" marL="914400" marR="0" rtl="0" algn="l">
              <a:lnSpc>
                <a:spcPct val="100000"/>
              </a:lnSpc>
              <a:spcBef>
                <a:spcPts val="640"/>
              </a:spcBef>
              <a:spcAft>
                <a:spcPts val="0"/>
              </a:spcAft>
              <a:buNone/>
            </a:pPr>
            <a:r>
              <a:rPr lang="en-US" sz="1400">
                <a:solidFill>
                  <a:schemeClr val="folHlink"/>
                </a:solidFill>
              </a:rPr>
              <a:t>	:: timeout -&gt; guard!reset</a:t>
            </a:r>
            <a:endParaRPr sz="1400">
              <a:solidFill>
                <a:schemeClr val="folHlink"/>
              </a:solidFill>
            </a:endParaRPr>
          </a:p>
          <a:p>
            <a:pPr indent="0" lvl="0" marL="914400" marR="0" rtl="0" algn="l">
              <a:lnSpc>
                <a:spcPct val="100000"/>
              </a:lnSpc>
              <a:spcBef>
                <a:spcPts val="640"/>
              </a:spcBef>
              <a:spcAft>
                <a:spcPts val="0"/>
              </a:spcAft>
              <a:buNone/>
            </a:pPr>
            <a:r>
              <a:rPr lang="en-US" sz="1400">
                <a:solidFill>
                  <a:schemeClr val="folHlink"/>
                </a:solidFill>
              </a:rPr>
              <a:t>	od }</a:t>
            </a:r>
            <a:endParaRPr sz="1400">
              <a:solidFill>
                <a:schemeClr val="folHlink"/>
              </a:solidFill>
            </a:endParaRPr>
          </a:p>
          <a:p>
            <a:pPr indent="-342900" lvl="0" marL="457200" marR="0" rtl="0" algn="l">
              <a:lnSpc>
                <a:spcPct val="100000"/>
              </a:lnSpc>
              <a:spcBef>
                <a:spcPts val="640"/>
              </a:spcBef>
              <a:spcAft>
                <a:spcPts val="0"/>
              </a:spcAft>
              <a:buClr>
                <a:srgbClr val="FFFF00"/>
              </a:buClr>
              <a:buSzPts val="1800"/>
              <a:buAutoNum type="alphaUcPeriod"/>
            </a:pPr>
            <a:r>
              <a:rPr lang="en-US" sz="1800">
                <a:solidFill>
                  <a:schemeClr val="folHlink"/>
                </a:solidFill>
              </a:rPr>
              <a:t>In Promela there is no restriction on the type of statement that can be used as a guard of an option sequence.</a:t>
            </a:r>
            <a:endParaRPr sz="1800">
              <a:solidFill>
                <a:schemeClr val="folHlink"/>
              </a:solidFill>
            </a:endParaRPr>
          </a:p>
          <a:p>
            <a:pPr indent="0" lvl="0" marL="0" marR="0" rtl="0" algn="l">
              <a:lnSpc>
                <a:spcPct val="100000"/>
              </a:lnSpc>
              <a:spcBef>
                <a:spcPts val="640"/>
              </a:spcBef>
              <a:spcAft>
                <a:spcPts val="0"/>
              </a:spcAft>
              <a:buNone/>
            </a:pPr>
            <a:r>
              <a:t/>
            </a:r>
            <a:endParaRPr sz="1800">
              <a:solidFill>
                <a:schemeClr val="folHlink"/>
              </a:solidFill>
            </a:endParaRPr>
          </a:p>
          <a:p>
            <a:pPr indent="-342900" lvl="0" marL="457200" marR="0" rtl="0" algn="l">
              <a:lnSpc>
                <a:spcPct val="100000"/>
              </a:lnSpc>
              <a:spcBef>
                <a:spcPts val="640"/>
              </a:spcBef>
              <a:spcAft>
                <a:spcPts val="0"/>
              </a:spcAft>
              <a:buClr>
                <a:schemeClr val="folHlink"/>
              </a:buClr>
              <a:buSzPts val="1800"/>
              <a:buAutoNum type="alphaUcPeriod"/>
            </a:pPr>
            <a:r>
              <a:rPr lang="en-US" sz="1800">
                <a:solidFill>
                  <a:schemeClr val="folHlink"/>
                </a:solidFill>
              </a:rPr>
              <a:t>In Promela, executability is used as the basic mechanism for enforcing process synchronization, and it is not considered to be an error if statements occasionally block.</a:t>
            </a:r>
            <a:endParaRPr sz="1800">
              <a:solidFill>
                <a:schemeClr val="folHlink"/>
              </a:solidFill>
            </a:endParaRPr>
          </a:p>
          <a:p>
            <a:pPr indent="0" lvl="0" marL="457200" rtl="0" algn="l">
              <a:spcBef>
                <a:spcPts val="640"/>
              </a:spcBef>
              <a:spcAft>
                <a:spcPts val="0"/>
              </a:spcAft>
              <a:buNone/>
            </a:pPr>
            <a:r>
              <a:t/>
            </a:r>
            <a:endParaRPr sz="1800">
              <a:solidFill>
                <a:schemeClr val="folHlink"/>
              </a:solidFill>
            </a:endParaRPr>
          </a:p>
        </p:txBody>
      </p:sp>
      <p:sp>
        <p:nvSpPr>
          <p:cNvPr id="242" name="Google Shape;242;p27"/>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8"/>
          <p:cNvSpPr txBox="1"/>
          <p:nvPr/>
        </p:nvSpPr>
        <p:spPr>
          <a:xfrm>
            <a:off x="792475" y="938975"/>
            <a:ext cx="7503300" cy="21948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rgbClr val="FFFF00"/>
              </a:buClr>
              <a:buSzPts val="600"/>
              <a:buFont typeface="Tahoma"/>
              <a:buNone/>
            </a:pPr>
            <a:r>
              <a:rPr i="0" lang="en-US" u="none" cap="none" strike="noStrike">
                <a:solidFill>
                  <a:srgbClr val="FFFF00"/>
                </a:solidFill>
                <a:latin typeface="Tahoma"/>
                <a:ea typeface="Tahoma"/>
                <a:cs typeface="Tahoma"/>
                <a:sym typeface="Tahoma"/>
              </a:rPr>
              <a:t>byte</a:t>
            </a:r>
            <a:r>
              <a:rPr i="0" lang="en-US" u="none" cap="none" strike="noStrike">
                <a:solidFill>
                  <a:schemeClr val="lt1"/>
                </a:solidFill>
                <a:latin typeface="Tahoma"/>
                <a:ea typeface="Tahoma"/>
                <a:cs typeface="Tahoma"/>
                <a:sym typeface="Tahoma"/>
              </a:rPr>
              <a:t> count;</a:t>
            </a:r>
            <a:endParaRPr>
              <a:latin typeface="Tahoma"/>
              <a:ea typeface="Tahoma"/>
              <a:cs typeface="Tahoma"/>
              <a:sym typeface="Tahoma"/>
            </a:endParaRPr>
          </a:p>
          <a:p>
            <a:pPr indent="0" lvl="1" marL="457200" marR="0" rtl="0" algn="l">
              <a:lnSpc>
                <a:spcPct val="100000"/>
              </a:lnSpc>
              <a:spcBef>
                <a:spcPts val="0"/>
              </a:spcBef>
              <a:spcAft>
                <a:spcPts val="0"/>
              </a:spcAft>
              <a:buClr>
                <a:srgbClr val="FFFF00"/>
              </a:buClr>
              <a:buSzPts val="600"/>
              <a:buFont typeface="Tahoma"/>
              <a:buNone/>
            </a:pPr>
            <a:r>
              <a:rPr i="0" lang="en-US" u="none" cap="none" strike="noStrike">
                <a:solidFill>
                  <a:srgbClr val="FFFF00"/>
                </a:solidFill>
                <a:latin typeface="Tahoma"/>
                <a:ea typeface="Tahoma"/>
                <a:cs typeface="Tahoma"/>
                <a:sym typeface="Tahoma"/>
              </a:rPr>
              <a:t>proctype </a:t>
            </a:r>
            <a:r>
              <a:rPr i="0" lang="en-US" u="none" cap="none" strike="noStrike">
                <a:solidFill>
                  <a:schemeClr val="lt1"/>
                </a:solidFill>
                <a:latin typeface="Tahoma"/>
                <a:ea typeface="Tahoma"/>
                <a:cs typeface="Tahoma"/>
                <a:sym typeface="Tahoma"/>
              </a:rPr>
              <a:t>updown()</a:t>
            </a:r>
            <a:endParaRPr>
              <a:latin typeface="Tahoma"/>
              <a:ea typeface="Tahoma"/>
              <a:cs typeface="Tahoma"/>
              <a:sym typeface="Tahoma"/>
            </a:endParaRPr>
          </a:p>
          <a:p>
            <a:pPr indent="0" lvl="1" marL="457200" marR="0" rtl="0" algn="l">
              <a:lnSpc>
                <a:spcPct val="100000"/>
              </a:lnSpc>
              <a:spcBef>
                <a:spcPts val="0"/>
              </a:spcBef>
              <a:spcAft>
                <a:spcPts val="0"/>
              </a:spcAft>
              <a:buClr>
                <a:srgbClr val="FFFF00"/>
              </a:buClr>
              <a:buSzPts val="600"/>
              <a:buFont typeface="Tahoma"/>
              <a:buNone/>
            </a:pPr>
            <a:r>
              <a:rPr i="0" lang="en-US" u="none" cap="none" strike="noStrike">
                <a:solidFill>
                  <a:srgbClr val="FFFF00"/>
                </a:solidFill>
                <a:latin typeface="Tahoma"/>
                <a:ea typeface="Tahoma"/>
                <a:cs typeface="Tahoma"/>
                <a:sym typeface="Tahoma"/>
              </a:rPr>
              <a:t>	{do</a:t>
            </a:r>
            <a:endParaRPr>
              <a:latin typeface="Tahoma"/>
              <a:ea typeface="Tahoma"/>
              <a:cs typeface="Tahoma"/>
              <a:sym typeface="Tahoma"/>
            </a:endParaRPr>
          </a:p>
          <a:p>
            <a:pPr indent="0" lvl="1" marL="457200" marR="0" rtl="0" algn="l">
              <a:lnSpc>
                <a:spcPct val="100000"/>
              </a:lnSpc>
              <a:spcBef>
                <a:spcPts val="0"/>
              </a:spcBef>
              <a:spcAft>
                <a:spcPts val="0"/>
              </a:spcAft>
              <a:buClr>
                <a:schemeClr val="lt1"/>
              </a:buClr>
              <a:buSzPts val="600"/>
              <a:buFont typeface="Tahoma"/>
              <a:buNone/>
            </a:pPr>
            <a:r>
              <a:rPr i="0" lang="en-US" u="none" cap="none" strike="noStrike">
                <a:solidFill>
                  <a:schemeClr val="lt1"/>
                </a:solidFill>
                <a:latin typeface="Tahoma"/>
                <a:ea typeface="Tahoma"/>
                <a:cs typeface="Tahoma"/>
                <a:sym typeface="Tahoma"/>
              </a:rPr>
              <a:t>	</a:t>
            </a:r>
            <a:r>
              <a:rPr i="0" lang="en-US" u="none" cap="none" strike="noStrike">
                <a:solidFill>
                  <a:srgbClr val="FFFF00"/>
                </a:solidFill>
                <a:latin typeface="Tahoma"/>
                <a:ea typeface="Tahoma"/>
                <a:cs typeface="Tahoma"/>
                <a:sym typeface="Tahoma"/>
              </a:rPr>
              <a:t>::</a:t>
            </a:r>
            <a:r>
              <a:rPr i="0" lang="en-US" u="none" cap="none" strike="noStrike">
                <a:solidFill>
                  <a:schemeClr val="lt1"/>
                </a:solidFill>
                <a:latin typeface="Tahoma"/>
                <a:ea typeface="Tahoma"/>
                <a:cs typeface="Tahoma"/>
                <a:sym typeface="Tahoma"/>
              </a:rPr>
              <a:t> count = count + 1</a:t>
            </a:r>
            <a:endParaRPr>
              <a:latin typeface="Tahoma"/>
              <a:ea typeface="Tahoma"/>
              <a:cs typeface="Tahoma"/>
              <a:sym typeface="Tahoma"/>
            </a:endParaRPr>
          </a:p>
          <a:p>
            <a:pPr indent="0" lvl="1" marL="457200" marR="0" rtl="0" algn="l">
              <a:lnSpc>
                <a:spcPct val="100000"/>
              </a:lnSpc>
              <a:spcBef>
                <a:spcPts val="0"/>
              </a:spcBef>
              <a:spcAft>
                <a:spcPts val="0"/>
              </a:spcAft>
              <a:buClr>
                <a:schemeClr val="lt1"/>
              </a:buClr>
              <a:buSzPts val="600"/>
              <a:buFont typeface="Tahoma"/>
              <a:buNone/>
            </a:pPr>
            <a:r>
              <a:rPr i="0" lang="en-US" u="none" cap="none" strike="noStrike">
                <a:solidFill>
                  <a:schemeClr val="lt1"/>
                </a:solidFill>
                <a:latin typeface="Tahoma"/>
                <a:ea typeface="Tahoma"/>
                <a:cs typeface="Tahoma"/>
                <a:sym typeface="Tahoma"/>
              </a:rPr>
              <a:t>	</a:t>
            </a:r>
            <a:r>
              <a:rPr i="0" lang="en-US" u="none" cap="none" strike="noStrike">
                <a:solidFill>
                  <a:srgbClr val="FFFF00"/>
                </a:solidFill>
                <a:latin typeface="Tahoma"/>
                <a:ea typeface="Tahoma"/>
                <a:cs typeface="Tahoma"/>
                <a:sym typeface="Tahoma"/>
              </a:rPr>
              <a:t>::</a:t>
            </a:r>
            <a:r>
              <a:rPr i="0" lang="en-US" u="none" cap="none" strike="noStrike">
                <a:solidFill>
                  <a:schemeClr val="lt1"/>
                </a:solidFill>
                <a:latin typeface="Tahoma"/>
                <a:ea typeface="Tahoma"/>
                <a:cs typeface="Tahoma"/>
                <a:sym typeface="Tahoma"/>
              </a:rPr>
              <a:t> count = count - 1</a:t>
            </a:r>
            <a:endParaRPr>
              <a:latin typeface="Tahoma"/>
              <a:ea typeface="Tahoma"/>
              <a:cs typeface="Tahoma"/>
              <a:sym typeface="Tahoma"/>
            </a:endParaRPr>
          </a:p>
          <a:p>
            <a:pPr indent="0" lvl="1" marL="457200" marR="0" rtl="0" algn="l">
              <a:lnSpc>
                <a:spcPct val="100000"/>
              </a:lnSpc>
              <a:spcBef>
                <a:spcPts val="0"/>
              </a:spcBef>
              <a:spcAft>
                <a:spcPts val="0"/>
              </a:spcAft>
              <a:buClr>
                <a:schemeClr val="lt1"/>
              </a:buClr>
              <a:buSzPts val="600"/>
              <a:buFont typeface="Tahoma"/>
              <a:buNone/>
            </a:pPr>
            <a:r>
              <a:rPr i="0" lang="en-US" u="none" cap="none" strike="noStrike">
                <a:solidFill>
                  <a:schemeClr val="lt1"/>
                </a:solidFill>
                <a:latin typeface="Tahoma"/>
                <a:ea typeface="Tahoma"/>
                <a:cs typeface="Tahoma"/>
                <a:sym typeface="Tahoma"/>
              </a:rPr>
              <a:t>	</a:t>
            </a:r>
            <a:r>
              <a:rPr i="0" lang="en-US" u="none" cap="none" strike="noStrike">
                <a:solidFill>
                  <a:srgbClr val="FFFF00"/>
                </a:solidFill>
                <a:latin typeface="Tahoma"/>
                <a:ea typeface="Tahoma"/>
                <a:cs typeface="Tahoma"/>
                <a:sym typeface="Tahoma"/>
              </a:rPr>
              <a:t>:: </a:t>
            </a:r>
            <a:r>
              <a:rPr i="0" lang="en-US" u="none" cap="none" strike="noStrike">
                <a:solidFill>
                  <a:schemeClr val="lt1"/>
                </a:solidFill>
                <a:latin typeface="Tahoma"/>
                <a:ea typeface="Tahoma"/>
                <a:cs typeface="Tahoma"/>
                <a:sym typeface="Tahoma"/>
              </a:rPr>
              <a:t>(count == 0) -&gt; </a:t>
            </a:r>
            <a:r>
              <a:rPr i="0" lang="en-US" u="none" cap="none" strike="noStrike">
                <a:solidFill>
                  <a:srgbClr val="FFFF00"/>
                </a:solidFill>
                <a:latin typeface="Tahoma"/>
                <a:ea typeface="Tahoma"/>
                <a:cs typeface="Tahoma"/>
                <a:sym typeface="Tahoma"/>
              </a:rPr>
              <a:t>break</a:t>
            </a:r>
            <a:endParaRPr>
              <a:latin typeface="Tahoma"/>
              <a:ea typeface="Tahoma"/>
              <a:cs typeface="Tahoma"/>
              <a:sym typeface="Tahoma"/>
            </a:endParaRPr>
          </a:p>
          <a:p>
            <a:pPr indent="0" lvl="1" marL="457200" marR="0" rtl="0" algn="l">
              <a:lnSpc>
                <a:spcPct val="100000"/>
              </a:lnSpc>
              <a:spcBef>
                <a:spcPts val="0"/>
              </a:spcBef>
              <a:spcAft>
                <a:spcPts val="0"/>
              </a:spcAft>
              <a:buClr>
                <a:srgbClr val="FFFF00"/>
              </a:buClr>
              <a:buSzPts val="600"/>
              <a:buFont typeface="Tahoma"/>
              <a:buNone/>
            </a:pPr>
            <a:r>
              <a:rPr i="0" lang="en-US" u="none" cap="none" strike="noStrike">
                <a:solidFill>
                  <a:srgbClr val="FFFF00"/>
                </a:solidFill>
                <a:latin typeface="Tahoma"/>
                <a:ea typeface="Tahoma"/>
                <a:cs typeface="Tahoma"/>
                <a:sym typeface="Tahoma"/>
              </a:rPr>
              <a:t>	od}</a:t>
            </a:r>
            <a:endParaRPr i="0" u="none" cap="none" strike="noStrike">
              <a:solidFill>
                <a:srgbClr val="2CD8DC"/>
              </a:solidFill>
              <a:latin typeface="Tahoma"/>
              <a:ea typeface="Tahoma"/>
              <a:cs typeface="Tahoma"/>
              <a:sym typeface="Tahoma"/>
            </a:endParaRPr>
          </a:p>
          <a:p>
            <a:pPr indent="-304800" lvl="0" marL="342900" marR="0" rtl="0" algn="l">
              <a:lnSpc>
                <a:spcPct val="100000"/>
              </a:lnSpc>
              <a:spcBef>
                <a:spcPts val="0"/>
              </a:spcBef>
              <a:spcAft>
                <a:spcPts val="0"/>
              </a:spcAft>
              <a:buClr>
                <a:schemeClr val="lt1"/>
              </a:buClr>
              <a:buSzPts val="1400"/>
              <a:buFont typeface="Tahoma"/>
              <a:buChar char="•"/>
            </a:pPr>
            <a:r>
              <a:rPr i="0" lang="en-US" u="none" cap="none" strike="noStrike">
                <a:solidFill>
                  <a:schemeClr val="lt1"/>
                </a:solidFill>
                <a:latin typeface="Tahoma"/>
                <a:ea typeface="Tahoma"/>
                <a:cs typeface="Tahoma"/>
                <a:sym typeface="Tahoma"/>
              </a:rPr>
              <a:t>Only one option can be selected for execution at a time.</a:t>
            </a:r>
            <a:endParaRPr>
              <a:latin typeface="Tahoma"/>
              <a:ea typeface="Tahoma"/>
              <a:cs typeface="Tahoma"/>
              <a:sym typeface="Tahoma"/>
            </a:endParaRPr>
          </a:p>
          <a:p>
            <a:pPr indent="-304800" lvl="0" marL="342900" marR="0" rtl="0" algn="l">
              <a:lnSpc>
                <a:spcPct val="100000"/>
              </a:lnSpc>
              <a:spcBef>
                <a:spcPts val="0"/>
              </a:spcBef>
              <a:spcAft>
                <a:spcPts val="0"/>
              </a:spcAft>
              <a:buClr>
                <a:schemeClr val="lt1"/>
              </a:buClr>
              <a:buSzPts val="1400"/>
              <a:buFont typeface="Tahoma"/>
              <a:buChar char="•"/>
            </a:pPr>
            <a:r>
              <a:rPr i="0" lang="en-US" u="none" cap="none" strike="noStrike">
                <a:solidFill>
                  <a:schemeClr val="lt1"/>
                </a:solidFill>
                <a:latin typeface="Tahoma"/>
                <a:ea typeface="Tahoma"/>
                <a:cs typeface="Tahoma"/>
                <a:sym typeface="Tahoma"/>
              </a:rPr>
              <a:t>Execution of the structure repeated after option completes.</a:t>
            </a:r>
            <a:endParaRPr>
              <a:latin typeface="Tahoma"/>
              <a:ea typeface="Tahoma"/>
              <a:cs typeface="Tahoma"/>
              <a:sym typeface="Tahoma"/>
            </a:endParaRPr>
          </a:p>
          <a:p>
            <a:pPr indent="-304800" lvl="0" marL="342900" marR="0" rtl="0" algn="l">
              <a:lnSpc>
                <a:spcPct val="100000"/>
              </a:lnSpc>
              <a:spcBef>
                <a:spcPts val="0"/>
              </a:spcBef>
              <a:spcAft>
                <a:spcPts val="0"/>
              </a:spcAft>
              <a:buClr>
                <a:srgbClr val="FFFF00"/>
              </a:buClr>
              <a:buSzPts val="1400"/>
              <a:buFont typeface="Tahoma"/>
              <a:buChar char="•"/>
            </a:pPr>
            <a:r>
              <a:rPr i="0" lang="en-US" u="none" cap="none" strike="noStrike">
                <a:solidFill>
                  <a:srgbClr val="FFFF00"/>
                </a:solidFill>
                <a:latin typeface="Tahoma"/>
                <a:ea typeface="Tahoma"/>
                <a:cs typeface="Tahoma"/>
                <a:sym typeface="Tahoma"/>
              </a:rPr>
              <a:t>break</a:t>
            </a:r>
            <a:r>
              <a:rPr i="0" lang="en-US" u="none" cap="none" strike="noStrike">
                <a:solidFill>
                  <a:schemeClr val="lt1"/>
                </a:solidFill>
                <a:latin typeface="Tahoma"/>
                <a:ea typeface="Tahoma"/>
                <a:cs typeface="Tahoma"/>
                <a:sym typeface="Tahoma"/>
              </a:rPr>
              <a:t> is used to terminate the repetition structure.</a:t>
            </a:r>
            <a:endParaRPr>
              <a:latin typeface="Tahoma"/>
              <a:ea typeface="Tahoma"/>
              <a:cs typeface="Tahoma"/>
              <a:sym typeface="Tahoma"/>
            </a:endParaRPr>
          </a:p>
        </p:txBody>
      </p:sp>
      <p:sp>
        <p:nvSpPr>
          <p:cNvPr id="248" name="Google Shape;248;p28"/>
          <p:cNvSpPr txBox="1"/>
          <p:nvPr>
            <p:ph idx="10" type="dt"/>
          </p:nvPr>
        </p:nvSpPr>
        <p:spPr>
          <a:xfrm>
            <a:off x="685800" y="6477000"/>
            <a:ext cx="19049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249" name="Google Shape;249;p28"/>
          <p:cNvSpPr txBox="1"/>
          <p:nvPr>
            <p:ph idx="11" type="ftr"/>
          </p:nvPr>
        </p:nvSpPr>
        <p:spPr>
          <a:xfrm>
            <a:off x="6019800" y="65532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250" name="Google Shape;250;p28"/>
          <p:cNvSpPr txBox="1"/>
          <p:nvPr>
            <p:ph type="title"/>
          </p:nvPr>
        </p:nvSpPr>
        <p:spPr>
          <a:xfrm>
            <a:off x="762000" y="236900"/>
            <a:ext cx="7772400" cy="604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Control Flow: repetition</a:t>
            </a:r>
            <a:endParaRPr/>
          </a:p>
        </p:txBody>
      </p:sp>
      <p:sp>
        <p:nvSpPr>
          <p:cNvPr id="251" name="Google Shape;251;p28"/>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
        <p:nvSpPr>
          <p:cNvPr id="252" name="Google Shape;252;p28"/>
          <p:cNvSpPr txBox="1"/>
          <p:nvPr>
            <p:ph type="title"/>
          </p:nvPr>
        </p:nvSpPr>
        <p:spPr>
          <a:xfrm>
            <a:off x="792475" y="3125650"/>
            <a:ext cx="75033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Control Flow: ‘goto’</a:t>
            </a:r>
            <a:endParaRPr/>
          </a:p>
        </p:txBody>
      </p:sp>
      <p:sp>
        <p:nvSpPr>
          <p:cNvPr id="253" name="Google Shape;253;p28"/>
          <p:cNvSpPr txBox="1"/>
          <p:nvPr>
            <p:ph idx="1" type="body"/>
          </p:nvPr>
        </p:nvSpPr>
        <p:spPr>
          <a:xfrm>
            <a:off x="792600" y="4038600"/>
            <a:ext cx="7503300" cy="426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500"/>
              <a:buFont typeface="Tahoma"/>
              <a:buNone/>
            </a:pPr>
            <a:r>
              <a:rPr b="0" i="0" lang="en-US" sz="1400" u="none" cap="none" strike="noStrike">
                <a:solidFill>
                  <a:schemeClr val="lt1"/>
                </a:solidFill>
                <a:latin typeface="Tahoma"/>
                <a:ea typeface="Tahoma"/>
                <a:cs typeface="Tahoma"/>
                <a:sym typeface="Tahoma"/>
              </a:rPr>
              <a:t>Another way to break the loop – </a:t>
            </a:r>
            <a:r>
              <a:rPr b="0" i="0" lang="en-US" sz="1400" u="none" cap="none" strike="noStrike">
                <a:solidFill>
                  <a:srgbClr val="FFFF00"/>
                </a:solidFill>
                <a:latin typeface="Tahoma"/>
                <a:ea typeface="Tahoma"/>
                <a:cs typeface="Tahoma"/>
                <a:sym typeface="Tahoma"/>
              </a:rPr>
              <a:t>goto </a:t>
            </a:r>
            <a:r>
              <a:rPr b="0" i="0" lang="en-US" sz="1400" u="none" cap="none" strike="noStrike">
                <a:solidFill>
                  <a:schemeClr val="lt1"/>
                </a:solidFill>
                <a:latin typeface="Tahoma"/>
                <a:ea typeface="Tahoma"/>
                <a:cs typeface="Tahoma"/>
                <a:sym typeface="Tahoma"/>
              </a:rPr>
              <a:t>statement.  </a:t>
            </a:r>
            <a:r>
              <a:rPr b="0" i="0" lang="en-US" sz="1400" u="none" cap="none" strike="noStrike">
                <a:solidFill>
                  <a:srgbClr val="FFFF00"/>
                </a:solidFill>
                <a:latin typeface="Tahoma"/>
                <a:ea typeface="Tahoma"/>
                <a:cs typeface="Tahoma"/>
                <a:sym typeface="Tahoma"/>
              </a:rPr>
              <a:t>Example:</a:t>
            </a:r>
            <a:endParaRPr sz="1400"/>
          </a:p>
          <a:p>
            <a:pPr indent="0" lvl="0" marL="0" marR="0" rtl="0" algn="l">
              <a:lnSpc>
                <a:spcPct val="100000"/>
              </a:lnSpc>
              <a:spcBef>
                <a:spcPts val="560"/>
              </a:spcBef>
              <a:spcAft>
                <a:spcPts val="0"/>
              </a:spcAft>
              <a:buClr>
                <a:srgbClr val="2CD8DC"/>
              </a:buClr>
              <a:buSzPts val="700"/>
              <a:buFont typeface="Tahoma"/>
              <a:buNone/>
            </a:pPr>
            <a:r>
              <a:rPr b="0" i="0" lang="en-US" sz="1400" u="none" cap="none" strike="noStrike">
                <a:solidFill>
                  <a:srgbClr val="2CD8DC"/>
                </a:solidFill>
                <a:latin typeface="Tahoma"/>
                <a:ea typeface="Tahoma"/>
                <a:cs typeface="Tahoma"/>
                <a:sym typeface="Tahoma"/>
              </a:rPr>
              <a:t>	</a:t>
            </a:r>
            <a:r>
              <a:rPr b="0" i="0" lang="en-US" sz="1400" u="none" cap="none" strike="noStrike">
                <a:solidFill>
                  <a:srgbClr val="FFFF00"/>
                </a:solidFill>
                <a:latin typeface="Tahoma"/>
                <a:ea typeface="Tahoma"/>
                <a:cs typeface="Tahoma"/>
                <a:sym typeface="Tahoma"/>
              </a:rPr>
              <a:t>proctype </a:t>
            </a:r>
            <a:r>
              <a:rPr b="0" i="0" lang="en-US" sz="1400" u="none" cap="none" strike="noStrike">
                <a:solidFill>
                  <a:schemeClr val="lt1"/>
                </a:solidFill>
                <a:latin typeface="Tahoma"/>
                <a:ea typeface="Tahoma"/>
                <a:cs typeface="Tahoma"/>
                <a:sym typeface="Tahoma"/>
              </a:rPr>
              <a:t>gcd(int x, y)</a:t>
            </a:r>
            <a:endParaRPr sz="1400"/>
          </a:p>
          <a:p>
            <a:pPr indent="0" lvl="0" marL="0" marR="0" rtl="0" algn="l">
              <a:lnSpc>
                <a:spcPct val="100000"/>
              </a:lnSpc>
              <a:spcBef>
                <a:spcPts val="400"/>
              </a:spcBef>
              <a:spcAft>
                <a:spcPts val="0"/>
              </a:spcAft>
              <a:buClr>
                <a:schemeClr val="lt1"/>
              </a:buClr>
              <a:buSzPts val="500"/>
              <a:buFont typeface="Tahoma"/>
              <a:buNone/>
            </a:pPr>
            <a:r>
              <a:rPr b="0" i="0" lang="en-US" sz="1400" u="none" cap="none" strike="noStrike">
                <a:solidFill>
                  <a:schemeClr val="lt1"/>
                </a:solidFill>
                <a:latin typeface="Tahoma"/>
                <a:ea typeface="Tahoma"/>
                <a:cs typeface="Tahoma"/>
                <a:sym typeface="Tahoma"/>
              </a:rPr>
              <a:t>	</a:t>
            </a:r>
            <a:r>
              <a:rPr b="0" i="0" lang="en-US" sz="1400" u="none" cap="none" strike="noStrike">
                <a:solidFill>
                  <a:srgbClr val="FFFF00"/>
                </a:solidFill>
                <a:latin typeface="Tahoma"/>
                <a:ea typeface="Tahoma"/>
                <a:cs typeface="Tahoma"/>
                <a:sym typeface="Tahoma"/>
              </a:rPr>
              <a:t>	</a:t>
            </a:r>
            <a:r>
              <a:rPr lang="en-US" sz="1400">
                <a:solidFill>
                  <a:srgbClr val="FFFF00"/>
                </a:solidFill>
              </a:rPr>
              <a:t>{</a:t>
            </a:r>
            <a:r>
              <a:rPr b="0" i="0" lang="en-US" sz="1400" u="none" cap="none" strike="noStrike">
                <a:solidFill>
                  <a:srgbClr val="FFFF00"/>
                </a:solidFill>
                <a:latin typeface="Tahoma"/>
                <a:ea typeface="Tahoma"/>
                <a:cs typeface="Tahoma"/>
                <a:sym typeface="Tahoma"/>
              </a:rPr>
              <a:t>do</a:t>
            </a:r>
            <a:endParaRPr sz="1400"/>
          </a:p>
          <a:p>
            <a:pPr indent="0" lvl="0" marL="0" marR="0" rtl="0" algn="l">
              <a:lnSpc>
                <a:spcPct val="100000"/>
              </a:lnSpc>
              <a:spcBef>
                <a:spcPts val="400"/>
              </a:spcBef>
              <a:spcAft>
                <a:spcPts val="0"/>
              </a:spcAft>
              <a:buClr>
                <a:schemeClr val="lt1"/>
              </a:buClr>
              <a:buSzPts val="500"/>
              <a:buFont typeface="Tahoma"/>
              <a:buNone/>
            </a:pPr>
            <a:r>
              <a:rPr b="0" i="0" lang="en-US" sz="1400" u="none" cap="none" strike="noStrike">
                <a:solidFill>
                  <a:schemeClr val="lt1"/>
                </a:solidFill>
                <a:latin typeface="Tahoma"/>
                <a:ea typeface="Tahoma"/>
                <a:cs typeface="Tahoma"/>
                <a:sym typeface="Tahoma"/>
              </a:rPr>
              <a:t>		:: (x &gt;  y) -&gt; x = x - y</a:t>
            </a:r>
            <a:endParaRPr sz="1400"/>
          </a:p>
          <a:p>
            <a:pPr indent="0" lvl="0" marL="0" marR="0" rtl="0" algn="l">
              <a:lnSpc>
                <a:spcPct val="100000"/>
              </a:lnSpc>
              <a:spcBef>
                <a:spcPts val="400"/>
              </a:spcBef>
              <a:spcAft>
                <a:spcPts val="0"/>
              </a:spcAft>
              <a:buClr>
                <a:schemeClr val="lt1"/>
              </a:buClr>
              <a:buSzPts val="500"/>
              <a:buFont typeface="Tahoma"/>
              <a:buNone/>
            </a:pPr>
            <a:r>
              <a:rPr b="0" i="0" lang="en-US" sz="1400" u="none" cap="none" strike="noStrike">
                <a:solidFill>
                  <a:schemeClr val="lt1"/>
                </a:solidFill>
                <a:latin typeface="Tahoma"/>
                <a:ea typeface="Tahoma"/>
                <a:cs typeface="Tahoma"/>
                <a:sym typeface="Tahoma"/>
              </a:rPr>
              <a:t>		:: (x &lt;  y) -&gt; y = y - x</a:t>
            </a:r>
            <a:endParaRPr sz="1400"/>
          </a:p>
          <a:p>
            <a:pPr indent="0" lvl="0" marL="0" marR="0" rtl="0" algn="l">
              <a:lnSpc>
                <a:spcPct val="100000"/>
              </a:lnSpc>
              <a:spcBef>
                <a:spcPts val="400"/>
              </a:spcBef>
              <a:spcAft>
                <a:spcPts val="0"/>
              </a:spcAft>
              <a:buClr>
                <a:schemeClr val="lt1"/>
              </a:buClr>
              <a:buSzPts val="500"/>
              <a:buFont typeface="Tahoma"/>
              <a:buNone/>
            </a:pPr>
            <a:r>
              <a:rPr b="0" i="0" lang="en-US" sz="1400" u="none" cap="none" strike="noStrike">
                <a:solidFill>
                  <a:schemeClr val="lt1"/>
                </a:solidFill>
                <a:latin typeface="Tahoma"/>
                <a:ea typeface="Tahoma"/>
                <a:cs typeface="Tahoma"/>
                <a:sym typeface="Tahoma"/>
              </a:rPr>
              <a:t>		:: (x == y) -&gt; </a:t>
            </a:r>
            <a:r>
              <a:rPr b="0" i="0" lang="en-US" sz="1400" u="none" cap="none" strike="noStrike">
                <a:solidFill>
                  <a:srgbClr val="FFFF00"/>
                </a:solidFill>
                <a:latin typeface="Tahoma"/>
                <a:ea typeface="Tahoma"/>
                <a:cs typeface="Tahoma"/>
                <a:sym typeface="Tahoma"/>
              </a:rPr>
              <a:t>goto </a:t>
            </a:r>
            <a:r>
              <a:rPr b="0" i="0" lang="en-US" sz="1400" u="none" cap="none" strike="noStrike">
                <a:solidFill>
                  <a:schemeClr val="lt1"/>
                </a:solidFill>
                <a:latin typeface="Tahoma"/>
                <a:ea typeface="Tahoma"/>
                <a:cs typeface="Tahoma"/>
                <a:sym typeface="Tahoma"/>
              </a:rPr>
              <a:t>done</a:t>
            </a:r>
            <a:endParaRPr sz="1400"/>
          </a:p>
          <a:p>
            <a:pPr indent="0" lvl="0" marL="0" marR="0" rtl="0" algn="l">
              <a:lnSpc>
                <a:spcPct val="100000"/>
              </a:lnSpc>
              <a:spcBef>
                <a:spcPts val="400"/>
              </a:spcBef>
              <a:spcAft>
                <a:spcPts val="0"/>
              </a:spcAft>
              <a:buClr>
                <a:schemeClr val="lt1"/>
              </a:buClr>
              <a:buSzPts val="500"/>
              <a:buFont typeface="Tahoma"/>
              <a:buNone/>
            </a:pPr>
            <a:r>
              <a:rPr b="0" i="0" lang="en-US" sz="1400" u="none" cap="none" strike="noStrike">
                <a:solidFill>
                  <a:schemeClr val="lt1"/>
                </a:solidFill>
                <a:latin typeface="Tahoma"/>
                <a:ea typeface="Tahoma"/>
                <a:cs typeface="Tahoma"/>
                <a:sym typeface="Tahoma"/>
              </a:rPr>
              <a:t>	</a:t>
            </a:r>
            <a:r>
              <a:rPr b="0" i="0" lang="en-US" sz="1400" u="none" cap="none" strike="noStrike">
                <a:solidFill>
                  <a:srgbClr val="FFFF00"/>
                </a:solidFill>
                <a:latin typeface="Tahoma"/>
                <a:ea typeface="Tahoma"/>
                <a:cs typeface="Tahoma"/>
                <a:sym typeface="Tahoma"/>
              </a:rPr>
              <a:t>	od;</a:t>
            </a:r>
            <a:endParaRPr sz="1400"/>
          </a:p>
          <a:p>
            <a:pPr indent="0" lvl="0" marL="0" marR="0" rtl="0" algn="l">
              <a:lnSpc>
                <a:spcPct val="100000"/>
              </a:lnSpc>
              <a:spcBef>
                <a:spcPts val="400"/>
              </a:spcBef>
              <a:spcAft>
                <a:spcPts val="0"/>
              </a:spcAft>
              <a:buClr>
                <a:schemeClr val="lt1"/>
              </a:buClr>
              <a:buSzPts val="500"/>
              <a:buFont typeface="Tahoma"/>
              <a:buNone/>
            </a:pPr>
            <a:r>
              <a:rPr b="0" i="0" lang="en-US" sz="1400" u="none" cap="none" strike="noStrike">
                <a:solidFill>
                  <a:schemeClr val="lt1"/>
                </a:solidFill>
                <a:latin typeface="Tahoma"/>
                <a:ea typeface="Tahoma"/>
                <a:cs typeface="Tahoma"/>
                <a:sym typeface="Tahoma"/>
              </a:rPr>
              <a:t>		done:}</a:t>
            </a:r>
            <a:endParaRPr sz="1400"/>
          </a:p>
          <a:p>
            <a:pPr indent="0" lvl="0" marL="0" marR="0" rtl="0" algn="l">
              <a:lnSpc>
                <a:spcPct val="100000"/>
              </a:lnSpc>
              <a:spcBef>
                <a:spcPts val="40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r>
              <a:rPr b="0" i="0" lang="en-US" sz="1400" u="none" cap="none" strike="noStrike">
                <a:solidFill>
                  <a:schemeClr val="lt1"/>
                </a:solidFill>
                <a:latin typeface="Tahoma"/>
                <a:ea typeface="Tahoma"/>
                <a:cs typeface="Tahoma"/>
                <a:sym typeface="Tahoma"/>
              </a:rPr>
              <a:t>	</a:t>
            </a:r>
            <a:r>
              <a:rPr b="0" i="0" lang="en-US" sz="1400" u="none" cap="none" strike="noStrike">
                <a:solidFill>
                  <a:srgbClr val="FFFF00"/>
                </a:solidFill>
                <a:latin typeface="Tahoma"/>
                <a:ea typeface="Tahoma"/>
                <a:cs typeface="Tahoma"/>
                <a:sym typeface="Tahoma"/>
              </a:rPr>
              <a:t>sk</a:t>
            </a:r>
            <a:r>
              <a:rPr lang="en-US" sz="1400">
                <a:solidFill>
                  <a:srgbClr val="FFFF00"/>
                </a:solidFill>
              </a:rPr>
              <a:t>i</a:t>
            </a:r>
            <a:r>
              <a:rPr b="0" i="0" lang="en-US" sz="1400" u="none" cap="none" strike="noStrike">
                <a:solidFill>
                  <a:srgbClr val="FFFF00"/>
                </a:solidFill>
                <a:latin typeface="Tahoma"/>
                <a:ea typeface="Tahoma"/>
                <a:cs typeface="Tahoma"/>
                <a:sym typeface="Tahoma"/>
              </a:rPr>
              <a:t>p}</a:t>
            </a:r>
            <a:endParaRPr sz="1400"/>
          </a:p>
        </p:txBody>
      </p:sp>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685800" y="153975"/>
            <a:ext cx="7772400" cy="7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400"/>
              <a:t>Interleaving</a:t>
            </a:r>
            <a:endParaRPr sz="2400"/>
          </a:p>
        </p:txBody>
      </p:sp>
      <p:sp>
        <p:nvSpPr>
          <p:cNvPr id="260" name="Google Shape;260;p29"/>
          <p:cNvSpPr txBox="1"/>
          <p:nvPr>
            <p:ph idx="1" type="body"/>
          </p:nvPr>
        </p:nvSpPr>
        <p:spPr>
          <a:xfrm>
            <a:off x="591050" y="831000"/>
            <a:ext cx="7772400" cy="57612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40"/>
              </a:spcBef>
              <a:spcAft>
                <a:spcPts val="0"/>
              </a:spcAft>
              <a:buClr>
                <a:schemeClr val="folHlink"/>
              </a:buClr>
              <a:buSzPts val="1800"/>
              <a:buChar char="•"/>
            </a:pPr>
            <a:r>
              <a:rPr lang="en-US" sz="1800">
                <a:solidFill>
                  <a:schemeClr val="folHlink"/>
                </a:solidFill>
              </a:rPr>
              <a:t>If you imagine a process as a (possibly infinite) sequence/trace of statements (e.g. obtained by loop unfolding), then the set of possible interleavings of several processes consists of all possible sequences of statements of any of those process.</a:t>
            </a:r>
            <a:endParaRPr sz="1800">
              <a:solidFill>
                <a:schemeClr val="folHlink"/>
              </a:solidFill>
            </a:endParaRPr>
          </a:p>
          <a:p>
            <a:pPr indent="-342900" lvl="0" marL="457200" marR="0" rtl="0" algn="l">
              <a:lnSpc>
                <a:spcPct val="100000"/>
              </a:lnSpc>
              <a:spcBef>
                <a:spcPts val="0"/>
              </a:spcBef>
              <a:spcAft>
                <a:spcPts val="0"/>
              </a:spcAft>
              <a:buClr>
                <a:schemeClr val="folHlink"/>
              </a:buClr>
              <a:buSzPts val="1800"/>
              <a:buChar char="•"/>
            </a:pPr>
            <a:r>
              <a:rPr lang="en-US" sz="1800">
                <a:solidFill>
                  <a:schemeClr val="folHlink"/>
                </a:solidFill>
              </a:rPr>
              <a:t>Consider for example the processes:-</a:t>
            </a:r>
            <a:endParaRPr sz="1800">
              <a:solidFill>
                <a:schemeClr val="folHlink"/>
              </a:solidFill>
            </a:endParaRPr>
          </a:p>
          <a:p>
            <a:pPr indent="0" lvl="0" marL="457200" marR="0" rtl="0" algn="l">
              <a:lnSpc>
                <a:spcPct val="100000"/>
              </a:lnSpc>
              <a:spcBef>
                <a:spcPts val="640"/>
              </a:spcBef>
              <a:spcAft>
                <a:spcPts val="0"/>
              </a:spcAft>
              <a:buNone/>
            </a:pPr>
            <a:r>
              <a:rPr lang="en-US" sz="1800">
                <a:solidFill>
                  <a:schemeClr val="folHlink"/>
                </a:solidFill>
              </a:rPr>
              <a:t> </a:t>
            </a:r>
            <a:r>
              <a:rPr lang="en-US" sz="1800">
                <a:solidFill>
                  <a:srgbClr val="FF0000"/>
                </a:solidFill>
              </a:rPr>
              <a:t>int i;   proctype A() { i = 1; }  proctype B() { i = 2; }</a:t>
            </a:r>
            <a:endParaRPr sz="1800">
              <a:solidFill>
                <a:srgbClr val="FF0000"/>
              </a:solidFill>
            </a:endParaRPr>
          </a:p>
          <a:p>
            <a:pPr indent="0" lvl="0" marL="457200" marR="0" rtl="0" algn="l">
              <a:lnSpc>
                <a:spcPct val="100000"/>
              </a:lnSpc>
              <a:spcBef>
                <a:spcPts val="640"/>
              </a:spcBef>
              <a:spcAft>
                <a:spcPts val="0"/>
              </a:spcAft>
              <a:buNone/>
            </a:pPr>
            <a:r>
              <a:rPr lang="en-US" sz="1800">
                <a:solidFill>
                  <a:schemeClr val="folHlink"/>
                </a:solidFill>
              </a:rPr>
              <a:t>Then the possible interleavings are i = 1; i = 2 and i = 2; i = 1</a:t>
            </a:r>
            <a:endParaRPr sz="1800">
              <a:solidFill>
                <a:schemeClr val="folHlink"/>
              </a:solidFill>
            </a:endParaRPr>
          </a:p>
          <a:p>
            <a:pPr indent="-342900" lvl="0" marL="457200" marR="0" rtl="0" algn="l">
              <a:lnSpc>
                <a:spcPct val="100000"/>
              </a:lnSpc>
              <a:spcBef>
                <a:spcPts val="640"/>
              </a:spcBef>
              <a:spcAft>
                <a:spcPts val="0"/>
              </a:spcAft>
              <a:buClr>
                <a:schemeClr val="folHlink"/>
              </a:buClr>
              <a:buSzPts val="1800"/>
              <a:buChar char="•"/>
            </a:pPr>
            <a:r>
              <a:rPr lang="en-US" sz="1800">
                <a:solidFill>
                  <a:schemeClr val="folHlink"/>
                </a:solidFill>
              </a:rPr>
              <a:t>This can be of course more complex, for instance in the presence of guarded statements: Then the next possible statements in an interleaving sequence are not necessarily those at the position of the next program counter, but only those that are allowed by the guard; consider for example the proctype</a:t>
            </a:r>
            <a:endParaRPr sz="1800">
              <a:solidFill>
                <a:schemeClr val="folHlink"/>
              </a:solidFill>
            </a:endParaRPr>
          </a:p>
          <a:p>
            <a:pPr indent="0" lvl="0" marL="457200" marR="0" rtl="0" algn="l">
              <a:lnSpc>
                <a:spcPct val="100000"/>
              </a:lnSpc>
              <a:spcBef>
                <a:spcPts val="640"/>
              </a:spcBef>
              <a:spcAft>
                <a:spcPts val="0"/>
              </a:spcAft>
              <a:buNone/>
            </a:pPr>
            <a:r>
              <a:rPr lang="en-US" sz="1800">
                <a:solidFill>
                  <a:srgbClr val="FF0000"/>
                </a:solidFill>
              </a:rPr>
              <a:t>proctype B() { if :: i == 0 -&gt; i = 2 :: else -&gt; skip fi }</a:t>
            </a:r>
            <a:endParaRPr sz="1800">
              <a:solidFill>
                <a:srgbClr val="FF0000"/>
              </a:solidFill>
            </a:endParaRPr>
          </a:p>
          <a:p>
            <a:pPr indent="0" lvl="0" marL="457200" marR="0" rtl="0" algn="l">
              <a:lnSpc>
                <a:spcPct val="100000"/>
              </a:lnSpc>
              <a:spcBef>
                <a:spcPts val="640"/>
              </a:spcBef>
              <a:spcAft>
                <a:spcPts val="0"/>
              </a:spcAft>
              <a:buNone/>
            </a:pPr>
            <a:r>
              <a:rPr lang="en-US" sz="1800">
                <a:solidFill>
                  <a:schemeClr val="folHlink"/>
                </a:solidFill>
              </a:rPr>
              <a:t>Then the possible interleavings (given A() as before) are i = 1; skip and i = 2; i = 1, so there is only one possible final value for i.</a:t>
            </a:r>
            <a:endParaRPr sz="1800">
              <a:solidFill>
                <a:schemeClr val="folHlink"/>
              </a:solidFill>
            </a:endParaRPr>
          </a:p>
          <a:p>
            <a:pPr indent="-342900" lvl="0" marL="457200" marR="0" rtl="0" algn="l">
              <a:lnSpc>
                <a:spcPct val="100000"/>
              </a:lnSpc>
              <a:spcBef>
                <a:spcPts val="640"/>
              </a:spcBef>
              <a:spcAft>
                <a:spcPts val="0"/>
              </a:spcAft>
              <a:buClr>
                <a:schemeClr val="folHlink"/>
              </a:buClr>
              <a:buSzPts val="1800"/>
              <a:buChar char="•"/>
            </a:pPr>
            <a:r>
              <a:rPr lang="en-US" sz="1800">
                <a:solidFill>
                  <a:schemeClr val="folHlink"/>
                </a:solidFill>
              </a:rPr>
              <a:t>Indeed the notion of interleavings is crucial for Spin's view of concurrency. In a trace semantics, the set of possible traces of concurrent processes is the set of possible interleavings of the traces of the individual processes.</a:t>
            </a:r>
            <a:endParaRPr sz="1800">
              <a:solidFill>
                <a:srgbClr val="242729"/>
              </a:solidFill>
              <a:highlight>
                <a:srgbClr val="FFFFFF"/>
              </a:highlight>
              <a:latin typeface="Arial"/>
              <a:ea typeface="Arial"/>
              <a:cs typeface="Arial"/>
              <a:sym typeface="Arial"/>
            </a:endParaRPr>
          </a:p>
          <a:p>
            <a:pPr indent="0" lvl="0" marL="914400" marR="0" rtl="0" algn="l">
              <a:lnSpc>
                <a:spcPct val="100000"/>
              </a:lnSpc>
              <a:spcBef>
                <a:spcPts val="640"/>
              </a:spcBef>
              <a:spcAft>
                <a:spcPts val="0"/>
              </a:spcAft>
              <a:buNone/>
            </a:pPr>
            <a:r>
              <a:t/>
            </a:r>
            <a:endParaRPr sz="1800">
              <a:solidFill>
                <a:schemeClr val="folHlink"/>
              </a:solidFill>
            </a:endParaRPr>
          </a:p>
          <a:p>
            <a:pPr indent="0" lvl="0" marL="457200" marR="0" rtl="0" algn="l">
              <a:lnSpc>
                <a:spcPct val="100000"/>
              </a:lnSpc>
              <a:spcBef>
                <a:spcPts val="640"/>
              </a:spcBef>
              <a:spcAft>
                <a:spcPts val="0"/>
              </a:spcAft>
              <a:buNone/>
            </a:pPr>
            <a:r>
              <a:t/>
            </a:r>
            <a:endParaRPr sz="1800">
              <a:solidFill>
                <a:schemeClr val="folHlink"/>
              </a:solidFill>
            </a:endParaRPr>
          </a:p>
          <a:p>
            <a:pPr indent="0" lvl="0" marL="0" rtl="0" algn="l">
              <a:spcBef>
                <a:spcPts val="640"/>
              </a:spcBef>
              <a:spcAft>
                <a:spcPts val="0"/>
              </a:spcAft>
              <a:buNone/>
            </a:pPr>
            <a:r>
              <a:t/>
            </a:r>
            <a:endParaRPr sz="1150">
              <a:solidFill>
                <a:srgbClr val="242729"/>
              </a:solidFill>
              <a:highlight>
                <a:srgbClr val="FFFFFF"/>
              </a:highlight>
              <a:latin typeface="Arial"/>
              <a:ea typeface="Arial"/>
              <a:cs typeface="Arial"/>
              <a:sym typeface="Arial"/>
            </a:endParaRPr>
          </a:p>
        </p:txBody>
      </p:sp>
      <p:sp>
        <p:nvSpPr>
          <p:cNvPr id="261" name="Google Shape;261;p29"/>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685800" y="165825"/>
            <a:ext cx="77724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400"/>
              <a:t>Atomic Operation</a:t>
            </a:r>
            <a:endParaRPr sz="2400"/>
          </a:p>
        </p:txBody>
      </p:sp>
      <p:sp>
        <p:nvSpPr>
          <p:cNvPr id="268" name="Google Shape;268;p30"/>
          <p:cNvSpPr txBox="1"/>
          <p:nvPr>
            <p:ph idx="1" type="body"/>
          </p:nvPr>
        </p:nvSpPr>
        <p:spPr>
          <a:xfrm>
            <a:off x="685800" y="983100"/>
            <a:ext cx="7772400" cy="5377500"/>
          </a:xfrm>
          <a:prstGeom prst="rect">
            <a:avLst/>
          </a:prstGeom>
        </p:spPr>
        <p:txBody>
          <a:bodyPr anchorCtr="0" anchor="t" bIns="91425" lIns="91425" spcFirstLastPara="1" rIns="91425" wrap="square" tIns="91425">
            <a:noAutofit/>
          </a:bodyPr>
          <a:lstStyle/>
          <a:p>
            <a:pPr indent="-342900" lvl="0" marL="457200" rtl="0" algn="l">
              <a:spcBef>
                <a:spcPts val="640"/>
              </a:spcBef>
              <a:spcAft>
                <a:spcPts val="0"/>
              </a:spcAft>
              <a:buSzPts val="1800"/>
              <a:buChar char="•"/>
            </a:pPr>
            <a:r>
              <a:rPr lang="en-US" sz="1800"/>
              <a:t>Atomic - for defining a fragment of code that is to be executed indivisibly.</a:t>
            </a:r>
            <a:endParaRPr sz="1800"/>
          </a:p>
          <a:p>
            <a:pPr indent="-342900" lvl="0" marL="457200" rtl="0" algn="l">
              <a:spcBef>
                <a:spcPts val="0"/>
              </a:spcBef>
              <a:spcAft>
                <a:spcPts val="0"/>
              </a:spcAft>
              <a:buSzPts val="1800"/>
              <a:buChar char="•"/>
            </a:pPr>
            <a:r>
              <a:rPr lang="en-US" sz="1800"/>
              <a:t>Processes can run concurrently and need to be    synchronized using </a:t>
            </a:r>
            <a:r>
              <a:rPr lang="en-US" sz="1800">
                <a:solidFill>
                  <a:schemeClr val="folHlink"/>
                </a:solidFill>
              </a:rPr>
              <a:t>atomic</a:t>
            </a:r>
            <a:r>
              <a:rPr lang="en-US" sz="1800"/>
              <a:t> blocks in order to avoid concurrent update problems.</a:t>
            </a:r>
            <a:endParaRPr sz="1800"/>
          </a:p>
          <a:p>
            <a:pPr indent="-342900" lvl="0" marL="457200" rtl="0" algn="l">
              <a:spcBef>
                <a:spcPts val="0"/>
              </a:spcBef>
              <a:spcAft>
                <a:spcPts val="0"/>
              </a:spcAft>
              <a:buSzPts val="1800"/>
              <a:buChar char="•"/>
            </a:pPr>
            <a:r>
              <a:rPr lang="en-US" sz="1800"/>
              <a:t>Atomic sequences can be used to reduce the complexity of a verification.</a:t>
            </a:r>
            <a:endParaRPr sz="1800"/>
          </a:p>
          <a:p>
            <a:pPr indent="-342900" lvl="0" marL="457200" marR="0" rtl="0" algn="l">
              <a:lnSpc>
                <a:spcPct val="100000"/>
              </a:lnSpc>
              <a:spcBef>
                <a:spcPts val="0"/>
              </a:spcBef>
              <a:spcAft>
                <a:spcPts val="0"/>
              </a:spcAft>
              <a:buSzPts val="1800"/>
              <a:buChar char="•"/>
            </a:pPr>
            <a:r>
              <a:rPr lang="en-US" sz="1800"/>
              <a:t>Example: </a:t>
            </a:r>
            <a:r>
              <a:rPr lang="en-US" sz="1800">
                <a:solidFill>
                  <a:srgbClr val="FF0000"/>
                </a:solidFill>
              </a:rPr>
              <a:t>atomic </a:t>
            </a:r>
            <a:r>
              <a:rPr lang="en-US" sz="1800"/>
              <a:t>{ tmp = b; b = a; a = tmp}</a:t>
            </a:r>
            <a:endParaRPr sz="1800"/>
          </a:p>
          <a:p>
            <a:pPr indent="0" lvl="0" marL="457200" marR="0" rtl="0" algn="l">
              <a:lnSpc>
                <a:spcPct val="100000"/>
              </a:lnSpc>
              <a:spcBef>
                <a:spcPts val="640"/>
              </a:spcBef>
              <a:spcAft>
                <a:spcPts val="0"/>
              </a:spcAft>
              <a:buNone/>
            </a:pPr>
            <a:r>
              <a:rPr lang="en-US" sz="1800"/>
              <a:t>In the example, the values of two variables a and b are swapped in an uninterruptible sequence of statement executions. The execution of this sequence cannot be blocked, since all the statements it contains are always unconditionally executable.</a:t>
            </a:r>
            <a:endParaRPr sz="1800"/>
          </a:p>
          <a:p>
            <a:pPr indent="0" lvl="0" marL="457200" marR="0" rtl="0" algn="l">
              <a:lnSpc>
                <a:spcPct val="100000"/>
              </a:lnSpc>
              <a:spcBef>
                <a:spcPts val="640"/>
              </a:spcBef>
              <a:spcAft>
                <a:spcPts val="0"/>
              </a:spcAft>
              <a:buNone/>
            </a:pPr>
            <a:r>
              <a:rPr lang="en-US" sz="1800"/>
              <a:t>Warning:</a:t>
            </a:r>
            <a:endParaRPr sz="1800"/>
          </a:p>
          <a:p>
            <a:pPr indent="0" lvl="0" marL="0" marR="0" rtl="0" algn="l">
              <a:lnSpc>
                <a:spcPct val="100000"/>
              </a:lnSpc>
              <a:spcBef>
                <a:spcPts val="640"/>
              </a:spcBef>
              <a:spcAft>
                <a:spcPts val="0"/>
              </a:spcAft>
              <a:buNone/>
            </a:pPr>
            <a:r>
              <a:rPr lang="en-US" sz="2400"/>
              <a:t>	</a:t>
            </a:r>
            <a:endParaRPr sz="2400"/>
          </a:p>
          <a:p>
            <a:pPr indent="0" lvl="0" marL="0" marR="0" rtl="0" algn="l">
              <a:lnSpc>
                <a:spcPct val="100000"/>
              </a:lnSpc>
              <a:spcBef>
                <a:spcPts val="640"/>
              </a:spcBef>
              <a:spcAft>
                <a:spcPts val="0"/>
              </a:spcAft>
              <a:buNone/>
            </a:pPr>
            <a:r>
              <a:t/>
            </a:r>
            <a:endParaRPr sz="2400"/>
          </a:p>
          <a:p>
            <a:pPr indent="0" lvl="0" marL="457200" rtl="0" algn="l">
              <a:spcBef>
                <a:spcPts val="640"/>
              </a:spcBef>
              <a:spcAft>
                <a:spcPts val="0"/>
              </a:spcAft>
              <a:buNone/>
            </a:pPr>
            <a:r>
              <a:t/>
            </a:r>
            <a:endParaRPr sz="2400"/>
          </a:p>
        </p:txBody>
      </p:sp>
      <p:sp>
        <p:nvSpPr>
          <p:cNvPr id="269" name="Google Shape;269;p30"/>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685800" y="148800"/>
            <a:ext cx="7772400" cy="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t>Warning</a:t>
            </a:r>
            <a:endParaRPr sz="3600"/>
          </a:p>
        </p:txBody>
      </p:sp>
      <p:sp>
        <p:nvSpPr>
          <p:cNvPr id="276" name="Google Shape;276;p31"/>
          <p:cNvSpPr txBox="1"/>
          <p:nvPr>
            <p:ph idx="1" type="body"/>
          </p:nvPr>
        </p:nvSpPr>
        <p:spPr>
          <a:xfrm>
            <a:off x="685800" y="847625"/>
            <a:ext cx="7772400" cy="5248200"/>
          </a:xfrm>
          <a:prstGeom prst="rect">
            <a:avLst/>
          </a:prstGeom>
        </p:spPr>
        <p:txBody>
          <a:bodyPr anchorCtr="0" anchor="t" bIns="91425" lIns="91425" spcFirstLastPara="1" rIns="91425" wrap="square" tIns="91425">
            <a:noAutofit/>
          </a:bodyPr>
          <a:lstStyle/>
          <a:p>
            <a:pPr indent="-317500" lvl="0" marL="457200" rtl="0" algn="l">
              <a:spcBef>
                <a:spcPts val="640"/>
              </a:spcBef>
              <a:spcAft>
                <a:spcPts val="0"/>
              </a:spcAft>
              <a:buSzPts val="1400"/>
              <a:buChar char="•"/>
            </a:pPr>
            <a:r>
              <a:rPr lang="en-US" sz="1400"/>
              <a:t>If an infinite loop is accidentally included in an atomic sequence, the verifier cannot always recognize the cycle. </a:t>
            </a:r>
            <a:endParaRPr sz="1400"/>
          </a:p>
          <a:p>
            <a:pPr indent="0" lvl="0" marL="914400" rtl="0" algn="l">
              <a:spcBef>
                <a:spcPts val="640"/>
              </a:spcBef>
              <a:spcAft>
                <a:spcPts val="0"/>
              </a:spcAft>
              <a:buNone/>
            </a:pPr>
            <a:r>
              <a:t/>
            </a:r>
            <a:endParaRPr sz="1400"/>
          </a:p>
          <a:p>
            <a:pPr indent="-317500" lvl="0" marL="457200" rtl="0" algn="l">
              <a:spcBef>
                <a:spcPts val="640"/>
              </a:spcBef>
              <a:spcAft>
                <a:spcPts val="0"/>
              </a:spcAft>
              <a:buSzPts val="1400"/>
              <a:buChar char="•"/>
            </a:pPr>
            <a:r>
              <a:rPr lang="en-US" sz="1400"/>
              <a:t>In the default depth-first search mode, the occurrence of such an infinite cycle will ultimately lead to the depth limit being exceeded, which will truncate the loop, but likely the result will still be a notable increase of complexity in redundant states being repeatedly matched.</a:t>
            </a:r>
            <a:endParaRPr sz="1400"/>
          </a:p>
          <a:p>
            <a:pPr indent="0" lvl="0" marL="914400" rtl="0" algn="l">
              <a:spcBef>
                <a:spcPts val="640"/>
              </a:spcBef>
              <a:spcAft>
                <a:spcPts val="0"/>
              </a:spcAft>
              <a:buNone/>
            </a:pPr>
            <a:r>
              <a:t/>
            </a:r>
            <a:endParaRPr sz="1400"/>
          </a:p>
          <a:p>
            <a:pPr indent="-317500" lvl="0" marL="457200" rtl="0" algn="l">
              <a:spcBef>
                <a:spcPts val="640"/>
              </a:spcBef>
              <a:spcAft>
                <a:spcPts val="0"/>
              </a:spcAft>
              <a:buSzPts val="1400"/>
              <a:buChar char="•"/>
            </a:pPr>
            <a:r>
              <a:rPr lang="en-US" sz="1400"/>
              <a:t>In general, make sure that do-loops included in atomic or d_step sequences terminate.</a:t>
            </a:r>
            <a:endParaRPr sz="1400"/>
          </a:p>
          <a:p>
            <a:pPr indent="0" lvl="0" marL="914400" rtl="0" algn="l">
              <a:spcBef>
                <a:spcPts val="640"/>
              </a:spcBef>
              <a:spcAft>
                <a:spcPts val="0"/>
              </a:spcAft>
              <a:buNone/>
            </a:pPr>
            <a:r>
              <a:t/>
            </a:r>
            <a:endParaRPr sz="1400"/>
          </a:p>
          <a:p>
            <a:pPr indent="-317500" lvl="0" marL="457200" rtl="0" algn="l">
              <a:spcBef>
                <a:spcPts val="640"/>
              </a:spcBef>
              <a:spcAft>
                <a:spcPts val="0"/>
              </a:spcAft>
              <a:buSzPts val="1400"/>
              <a:buChar char="•"/>
            </a:pPr>
            <a:r>
              <a:rPr lang="en-US" sz="1400"/>
              <a:t> Therefore a non-deterministic selection cycle such as the one below should never be enclosed in an atomic sequence:</a:t>
            </a:r>
            <a:endParaRPr sz="1400"/>
          </a:p>
          <a:p>
            <a:pPr indent="0" lvl="0" marL="457200" rtl="0" algn="l">
              <a:spcBef>
                <a:spcPts val="640"/>
              </a:spcBef>
              <a:spcAft>
                <a:spcPts val="0"/>
              </a:spcAft>
              <a:buClr>
                <a:schemeClr val="dk1"/>
              </a:buClr>
              <a:buSzPts val="1100"/>
              <a:buFont typeface="Arial"/>
              <a:buNone/>
            </a:pPr>
            <a:r>
              <a:rPr lang="en-US" sz="1400"/>
              <a:t>do // do not make this atomic</a:t>
            </a:r>
            <a:endParaRPr sz="1400"/>
          </a:p>
          <a:p>
            <a:pPr indent="0" lvl="0" marL="457200" rtl="0" algn="l">
              <a:spcBef>
                <a:spcPts val="640"/>
              </a:spcBef>
              <a:spcAft>
                <a:spcPts val="0"/>
              </a:spcAft>
              <a:buClr>
                <a:schemeClr val="dk1"/>
              </a:buClr>
              <a:buSzPts val="1100"/>
              <a:buFont typeface="Arial"/>
              <a:buNone/>
            </a:pPr>
            <a:r>
              <a:rPr lang="en-US" sz="1400"/>
              <a:t>:: a++</a:t>
            </a:r>
            <a:endParaRPr sz="1400"/>
          </a:p>
          <a:p>
            <a:pPr indent="0" lvl="0" marL="457200" rtl="0" algn="l">
              <a:spcBef>
                <a:spcPts val="640"/>
              </a:spcBef>
              <a:spcAft>
                <a:spcPts val="0"/>
              </a:spcAft>
              <a:buClr>
                <a:schemeClr val="dk1"/>
              </a:buClr>
              <a:buSzPts val="1100"/>
              <a:buFont typeface="Arial"/>
              <a:buNone/>
            </a:pPr>
            <a:r>
              <a:rPr lang="en-US" sz="1400"/>
              <a:t>:: break</a:t>
            </a:r>
            <a:endParaRPr sz="1400"/>
          </a:p>
          <a:p>
            <a:pPr indent="0" lvl="0" marL="457200" rtl="0" algn="l">
              <a:spcBef>
                <a:spcPts val="640"/>
              </a:spcBef>
              <a:spcAft>
                <a:spcPts val="0"/>
              </a:spcAft>
              <a:buClr>
                <a:schemeClr val="dk1"/>
              </a:buClr>
              <a:buSzPts val="1100"/>
              <a:buFont typeface="Arial"/>
              <a:buNone/>
            </a:pPr>
            <a:r>
              <a:rPr lang="en-US" sz="1400"/>
              <a:t>od</a:t>
            </a:r>
            <a:endParaRPr sz="1400"/>
          </a:p>
          <a:p>
            <a:pPr indent="0" lvl="0" marL="457200" rtl="0" algn="l">
              <a:spcBef>
                <a:spcPts val="640"/>
              </a:spcBef>
              <a:spcAft>
                <a:spcPts val="0"/>
              </a:spcAft>
              <a:buClr>
                <a:schemeClr val="dk1"/>
              </a:buClr>
              <a:buSzPts val="1100"/>
              <a:buFont typeface="Arial"/>
              <a:buNone/>
            </a:pPr>
            <a:r>
              <a:rPr lang="en-US" sz="1400"/>
              <a:t>In breadth-first search mode, though, this type of an infinite cycle will be detected.</a:t>
            </a:r>
            <a:endParaRPr sz="1400"/>
          </a:p>
          <a:p>
            <a:pPr indent="0" lvl="0" marL="0" rtl="0" algn="l">
              <a:spcBef>
                <a:spcPts val="640"/>
              </a:spcBef>
              <a:spcAft>
                <a:spcPts val="0"/>
              </a:spcAft>
              <a:buNone/>
            </a:pPr>
            <a:r>
              <a:t/>
            </a:r>
            <a:endParaRPr/>
          </a:p>
        </p:txBody>
      </p:sp>
      <p:sp>
        <p:nvSpPr>
          <p:cNvPr id="277" name="Google Shape;277;p31"/>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762000" y="78924"/>
            <a:ext cx="7772400" cy="75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Atomic</a:t>
            </a:r>
            <a:r>
              <a:rPr b="0" i="0" lang="en-US" sz="4400" u="none" cap="none" strike="noStrike">
                <a:solidFill>
                  <a:schemeClr val="folHlink"/>
                </a:solidFill>
                <a:latin typeface="Tahoma"/>
                <a:ea typeface="Tahoma"/>
                <a:cs typeface="Tahoma"/>
                <a:sym typeface="Tahoma"/>
              </a:rPr>
              <a:t> Operations</a:t>
            </a:r>
            <a:endParaRPr/>
          </a:p>
        </p:txBody>
      </p:sp>
      <p:sp>
        <p:nvSpPr>
          <p:cNvPr id="283" name="Google Shape;283;p32"/>
          <p:cNvSpPr txBox="1"/>
          <p:nvPr>
            <p:ph idx="1" type="body"/>
          </p:nvPr>
        </p:nvSpPr>
        <p:spPr>
          <a:xfrm>
            <a:off x="838200" y="1221920"/>
            <a:ext cx="6781800" cy="5257799"/>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r>
              <a:rPr lang="en-US" sz="2000">
                <a:solidFill>
                  <a:srgbClr val="FFFFFF"/>
                </a:solidFill>
              </a:rPr>
              <a:t>byte state = 1;</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proctype A()</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	atomic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state = state+1</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proctype B()</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	atomic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state = state+2</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init</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	run A(); run B()</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FFFFFF"/>
                </a:solidFill>
              </a:rPr>
              <a:t>	}</a:t>
            </a:r>
            <a:endParaRPr sz="2000">
              <a:solidFill>
                <a:srgbClr val="FFFFFF"/>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FFFF00"/>
              </a:solidFill>
            </a:endParaRPr>
          </a:p>
          <a:p>
            <a:pPr indent="0" lvl="0" marL="0" marR="0" rtl="0" algn="l">
              <a:lnSpc>
                <a:spcPct val="100000"/>
              </a:lnSpc>
              <a:spcBef>
                <a:spcPts val="0"/>
              </a:spcBef>
              <a:spcAft>
                <a:spcPts val="0"/>
              </a:spcAft>
              <a:buClr>
                <a:schemeClr val="lt1"/>
              </a:buClr>
              <a:buSzPts val="500"/>
              <a:buFont typeface="Tahoma"/>
              <a:buNone/>
            </a:pPr>
            <a:r>
              <a:t/>
            </a:r>
            <a:endParaRPr sz="2000">
              <a:solidFill>
                <a:srgbClr val="FFFF00"/>
              </a:solidFill>
            </a:endParaRPr>
          </a:p>
        </p:txBody>
      </p:sp>
      <p:sp>
        <p:nvSpPr>
          <p:cNvPr id="284" name="Google Shape;284;p32"/>
          <p:cNvSpPr txBox="1"/>
          <p:nvPr>
            <p:ph idx="10" type="dt"/>
          </p:nvPr>
        </p:nvSpPr>
        <p:spPr>
          <a:xfrm>
            <a:off x="685800" y="6400800"/>
            <a:ext cx="19049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285" name="Google Shape;285;p32"/>
          <p:cNvSpPr txBox="1"/>
          <p:nvPr>
            <p:ph idx="11" type="ftr"/>
          </p:nvPr>
        </p:nvSpPr>
        <p:spPr>
          <a:xfrm>
            <a:off x="6019800" y="64770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286" name="Google Shape;286;p32"/>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cxnSp>
        <p:nvCxnSpPr>
          <p:cNvPr id="287" name="Google Shape;287;p32"/>
          <p:cNvCxnSpPr/>
          <p:nvPr/>
        </p:nvCxnSpPr>
        <p:spPr>
          <a:xfrm>
            <a:off x="2931675" y="2373250"/>
            <a:ext cx="2949000" cy="436200"/>
          </a:xfrm>
          <a:prstGeom prst="straightConnector1">
            <a:avLst/>
          </a:prstGeom>
          <a:noFill/>
          <a:ln cap="flat" cmpd="sng" w="9525">
            <a:solidFill>
              <a:srgbClr val="FF0000"/>
            </a:solidFill>
            <a:prstDash val="solid"/>
            <a:round/>
            <a:headEnd len="med" w="med" type="none"/>
            <a:tailEnd len="med" w="med" type="triangle"/>
          </a:ln>
        </p:spPr>
      </p:cxnSp>
      <p:cxnSp>
        <p:nvCxnSpPr>
          <p:cNvPr id="288" name="Google Shape;288;p32"/>
          <p:cNvCxnSpPr/>
          <p:nvPr/>
        </p:nvCxnSpPr>
        <p:spPr>
          <a:xfrm flipH="1" rot="10800000">
            <a:off x="2914225" y="2861950"/>
            <a:ext cx="2966700" cy="1273800"/>
          </a:xfrm>
          <a:prstGeom prst="straightConnector1">
            <a:avLst/>
          </a:prstGeom>
          <a:noFill/>
          <a:ln cap="flat" cmpd="sng" w="9525">
            <a:solidFill>
              <a:srgbClr val="FF0000"/>
            </a:solidFill>
            <a:prstDash val="solid"/>
            <a:round/>
            <a:headEnd len="med" w="med" type="none"/>
            <a:tailEnd len="med" w="med" type="triangle"/>
          </a:ln>
        </p:spPr>
      </p:cxnSp>
      <p:sp>
        <p:nvSpPr>
          <p:cNvPr id="289" name="Google Shape;289;p32"/>
          <p:cNvSpPr txBox="1"/>
          <p:nvPr/>
        </p:nvSpPr>
        <p:spPr>
          <a:xfrm>
            <a:off x="6037825" y="2582650"/>
            <a:ext cx="2496600" cy="1431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latin typeface="Tahoma"/>
                <a:ea typeface="Tahoma"/>
                <a:cs typeface="Tahoma"/>
                <a:sym typeface="Tahoma"/>
              </a:rPr>
              <a:t>Atomic will ensure that only one process change value of state at one time.</a:t>
            </a:r>
            <a:endParaRPr sz="1800">
              <a:solidFill>
                <a:srgbClr val="FF0000"/>
              </a:solidFill>
              <a:latin typeface="Tahoma"/>
              <a:ea typeface="Tahoma"/>
              <a:cs typeface="Tahoma"/>
              <a:sym typeface="Tahoma"/>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5"/>
          <p:cNvSpPr txBox="1"/>
          <p:nvPr>
            <p:ph type="title"/>
          </p:nvPr>
        </p:nvSpPr>
        <p:spPr>
          <a:xfrm>
            <a:off x="685800" y="165825"/>
            <a:ext cx="7772400" cy="12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Model checking</a:t>
            </a:r>
            <a:endParaRPr/>
          </a:p>
        </p:txBody>
      </p:sp>
      <p:sp>
        <p:nvSpPr>
          <p:cNvPr id="124" name="Google Shape;124;p15"/>
          <p:cNvSpPr txBox="1"/>
          <p:nvPr>
            <p:ph idx="1" type="body"/>
          </p:nvPr>
        </p:nvSpPr>
        <p:spPr>
          <a:xfrm>
            <a:off x="626575" y="1163925"/>
            <a:ext cx="7772400" cy="52557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1800"/>
              <a:t>Model checking is an automatic verification technique for finite state concurrent systems.</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Specifications are written in propositional temporal logic.</a:t>
            </a:r>
            <a:endParaRPr sz="1800"/>
          </a:p>
          <a:p>
            <a:pPr indent="-342900" lvl="0" marL="457200" rtl="0" algn="l">
              <a:spcBef>
                <a:spcPts val="640"/>
              </a:spcBef>
              <a:spcAft>
                <a:spcPts val="0"/>
              </a:spcAft>
              <a:buSzPts val="1800"/>
              <a:buChar char="•"/>
            </a:pPr>
            <a:r>
              <a:rPr lang="en-US" sz="1800"/>
              <a:t>linear temporal logic is a </a:t>
            </a:r>
            <a:r>
              <a:rPr lang="en-US" sz="1800">
                <a:uFill>
                  <a:noFill/>
                </a:uFill>
                <a:hlinkClick r:id="rId3"/>
              </a:rPr>
              <a:t>modal</a:t>
            </a:r>
            <a:r>
              <a:rPr lang="en-US" sz="1800"/>
              <a:t> </a:t>
            </a:r>
            <a:r>
              <a:rPr lang="en-US" sz="1800">
                <a:uFill>
                  <a:noFill/>
                </a:uFill>
                <a:hlinkClick r:id="rId4"/>
              </a:rPr>
              <a:t>temporal logic</a:t>
            </a:r>
            <a:r>
              <a:rPr lang="en-US" sz="1800"/>
              <a:t> with modalities referring to time.</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Verification procedure is an exhaustive search of the state space of the design.</a:t>
            </a:r>
            <a:endParaRPr sz="1800"/>
          </a:p>
          <a:p>
            <a:pPr indent="0" lvl="0" marL="0" rtl="0" algn="l">
              <a:spcBef>
                <a:spcPts val="640"/>
              </a:spcBef>
              <a:spcAft>
                <a:spcPts val="0"/>
              </a:spcAft>
              <a:buNone/>
            </a:pPr>
            <a:r>
              <a:t/>
            </a:r>
            <a:endParaRPr sz="1800"/>
          </a:p>
          <a:p>
            <a:pPr indent="0" lvl="0" marL="0" marR="0" rtl="0" algn="l">
              <a:lnSpc>
                <a:spcPct val="100000"/>
              </a:lnSpc>
              <a:spcBef>
                <a:spcPts val="640"/>
              </a:spcBef>
              <a:spcAft>
                <a:spcPts val="0"/>
              </a:spcAft>
              <a:buNone/>
            </a:pPr>
            <a:r>
              <a:rPr lang="en-US" sz="1800"/>
              <a:t>Advantages of Model Checking:-</a:t>
            </a:r>
            <a:endParaRPr sz="1800"/>
          </a:p>
          <a:p>
            <a:pPr indent="-342900" lvl="0" marL="457200" marR="0" rtl="0" algn="l">
              <a:lnSpc>
                <a:spcPct val="100000"/>
              </a:lnSpc>
              <a:spcBef>
                <a:spcPts val="640"/>
              </a:spcBef>
              <a:spcAft>
                <a:spcPts val="0"/>
              </a:spcAft>
              <a:buSzPts val="1800"/>
              <a:buChar char="•"/>
            </a:pPr>
            <a:r>
              <a:rPr lang="en-US" sz="1800"/>
              <a:t>Fast</a:t>
            </a:r>
            <a:endParaRPr sz="1800"/>
          </a:p>
          <a:p>
            <a:pPr indent="-342900" lvl="0" marL="457200" marR="0" rtl="0" algn="l">
              <a:lnSpc>
                <a:spcPct val="100000"/>
              </a:lnSpc>
              <a:spcBef>
                <a:spcPts val="0"/>
              </a:spcBef>
              <a:spcAft>
                <a:spcPts val="0"/>
              </a:spcAft>
              <a:buSzPts val="1800"/>
              <a:buChar char="•"/>
            </a:pPr>
            <a:r>
              <a:rPr lang="en-US" sz="1800"/>
              <a:t>No Proofs</a:t>
            </a:r>
            <a:endParaRPr sz="1800"/>
          </a:p>
          <a:p>
            <a:pPr indent="-342900" lvl="0" marL="457200" marR="0" rtl="0" algn="l">
              <a:lnSpc>
                <a:spcPct val="100000"/>
              </a:lnSpc>
              <a:spcBef>
                <a:spcPts val="0"/>
              </a:spcBef>
              <a:spcAft>
                <a:spcPts val="0"/>
              </a:spcAft>
              <a:buSzPts val="1800"/>
              <a:buChar char="•"/>
            </a:pPr>
            <a:r>
              <a:rPr lang="en-US" sz="1800"/>
              <a:t>Counter Examples</a:t>
            </a:r>
            <a:endParaRPr sz="1800"/>
          </a:p>
          <a:p>
            <a:pPr indent="-342900" lvl="0" marL="457200" marR="0" rtl="0" algn="l">
              <a:lnSpc>
                <a:spcPct val="100000"/>
              </a:lnSpc>
              <a:spcBef>
                <a:spcPts val="0"/>
              </a:spcBef>
              <a:spcAft>
                <a:spcPts val="0"/>
              </a:spcAft>
              <a:buSzPts val="1800"/>
              <a:buChar char="•"/>
            </a:pPr>
            <a:r>
              <a:rPr lang="en-US" sz="1800"/>
              <a:t>No problem with partial </a:t>
            </a:r>
            <a:endParaRPr sz="1800"/>
          </a:p>
        </p:txBody>
      </p:sp>
      <p:sp>
        <p:nvSpPr>
          <p:cNvPr id="125" name="Google Shape;125;p15"/>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Inference of previous program</a:t>
            </a:r>
            <a:endParaRPr/>
          </a:p>
        </p:txBody>
      </p:sp>
      <p:sp>
        <p:nvSpPr>
          <p:cNvPr id="296" name="Google Shape;296;p33"/>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t>Is the output guranteed?</a:t>
            </a:r>
            <a:endParaRPr sz="2400"/>
          </a:p>
          <a:p>
            <a:pPr indent="-381000" lvl="0" marL="457200" rtl="0" algn="l">
              <a:spcBef>
                <a:spcPts val="0"/>
              </a:spcBef>
              <a:spcAft>
                <a:spcPts val="0"/>
              </a:spcAft>
              <a:buSzPts val="2400"/>
              <a:buChar char="•"/>
            </a:pPr>
            <a:r>
              <a:rPr lang="en-US" sz="2400"/>
              <a:t>Value of state may be 0 or 1 depending on A or B executing first.</a:t>
            </a:r>
            <a:endParaRPr sz="2400"/>
          </a:p>
          <a:p>
            <a:pPr indent="-381000" lvl="0" marL="457200" rtl="0" algn="l">
              <a:spcBef>
                <a:spcPts val="0"/>
              </a:spcBef>
              <a:spcAft>
                <a:spcPts val="0"/>
              </a:spcAft>
              <a:buSzPts val="2400"/>
              <a:buChar char="•"/>
            </a:pPr>
            <a:r>
              <a:rPr lang="en-US" sz="2400"/>
              <a:t>The other process get stuck forever</a:t>
            </a:r>
            <a:endParaRPr sz="2400"/>
          </a:p>
          <a:p>
            <a:pPr indent="-381000" lvl="0" marL="457200" rtl="0" algn="l">
              <a:spcBef>
                <a:spcPts val="0"/>
              </a:spcBef>
              <a:spcAft>
                <a:spcPts val="0"/>
              </a:spcAft>
              <a:buSzPts val="2400"/>
              <a:buChar char="•"/>
            </a:pPr>
            <a:r>
              <a:rPr lang="en-US" sz="2400"/>
              <a:t>How is using atomic different from previous example</a:t>
            </a:r>
            <a:endParaRPr sz="2400"/>
          </a:p>
          <a:p>
            <a:pPr indent="-381000" lvl="0" marL="457200" rtl="0" algn="l">
              <a:spcBef>
                <a:spcPts val="0"/>
              </a:spcBef>
              <a:spcAft>
                <a:spcPts val="0"/>
              </a:spcAft>
              <a:buSzPts val="2400"/>
              <a:buChar char="•"/>
            </a:pPr>
            <a:r>
              <a:rPr lang="en-US" sz="2400"/>
              <a:t>Atomic  - important to reduce the complexity of verification models</a:t>
            </a:r>
            <a:endParaRPr sz="2400"/>
          </a:p>
          <a:p>
            <a:pPr indent="-381000" lvl="0" marL="457200" rtl="0" algn="l">
              <a:spcBef>
                <a:spcPts val="0"/>
              </a:spcBef>
              <a:spcAft>
                <a:spcPts val="0"/>
              </a:spcAft>
              <a:buSzPts val="2400"/>
              <a:buChar char="•"/>
            </a:pPr>
            <a:r>
              <a:rPr lang="en-US" sz="2400"/>
              <a:t>Restricts interleaving</a:t>
            </a:r>
            <a:endParaRPr sz="2400"/>
          </a:p>
          <a:p>
            <a:pPr indent="0" lvl="0" marL="0" rtl="0" algn="l">
              <a:spcBef>
                <a:spcPts val="640"/>
              </a:spcBef>
              <a:spcAft>
                <a:spcPts val="0"/>
              </a:spcAft>
              <a:buClr>
                <a:schemeClr val="dk1"/>
              </a:buClr>
              <a:buSzPts val="1100"/>
              <a:buFont typeface="Arial"/>
              <a:buNone/>
            </a:pPr>
            <a:r>
              <a:t/>
            </a:r>
            <a:endParaRPr sz="2400"/>
          </a:p>
          <a:p>
            <a:pPr indent="0" lvl="0" marL="0" rtl="0" algn="l">
              <a:spcBef>
                <a:spcPts val="640"/>
              </a:spcBef>
              <a:spcAft>
                <a:spcPts val="0"/>
              </a:spcAft>
              <a:buNone/>
            </a:pPr>
            <a:r>
              <a:t/>
            </a:r>
            <a:endParaRPr sz="2400"/>
          </a:p>
        </p:txBody>
      </p:sp>
      <p:sp>
        <p:nvSpPr>
          <p:cNvPr id="297" name="Google Shape;297;p33"/>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685800" y="130300"/>
            <a:ext cx="7772400" cy="7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Outline of Verification Process</a:t>
            </a:r>
            <a:endParaRPr sz="3000"/>
          </a:p>
        </p:txBody>
      </p:sp>
      <p:sp>
        <p:nvSpPr>
          <p:cNvPr id="304" name="Google Shape;304;p34"/>
          <p:cNvSpPr txBox="1"/>
          <p:nvPr>
            <p:ph idx="1" type="body"/>
          </p:nvPr>
        </p:nvSpPr>
        <p:spPr>
          <a:xfrm>
            <a:off x="685800" y="746200"/>
            <a:ext cx="7772400" cy="5314200"/>
          </a:xfrm>
          <a:prstGeom prst="rect">
            <a:avLst/>
          </a:prstGeom>
          <a:noFill/>
        </p:spPr>
        <p:txBody>
          <a:bodyPr anchorCtr="0" anchor="t" bIns="91425" lIns="91425" spcFirstLastPara="1" rIns="91425" wrap="square" tIns="91425">
            <a:noAutofit/>
          </a:bodyPr>
          <a:lstStyle/>
          <a:p>
            <a:pPr indent="-342900" lvl="0" marL="457200" rtl="0" algn="l">
              <a:spcBef>
                <a:spcPts val="640"/>
              </a:spcBef>
              <a:spcAft>
                <a:spcPts val="0"/>
              </a:spcAft>
              <a:buSzPts val="1800"/>
              <a:buChar char="•"/>
            </a:pPr>
            <a:r>
              <a:rPr lang="en-US" sz="1800"/>
              <a:t>Objective: form one big automata, </a:t>
            </a:r>
            <a:endParaRPr sz="1800"/>
          </a:p>
          <a:p>
            <a:pPr indent="0" lvl="0" marL="457200" rtl="0" algn="l">
              <a:spcBef>
                <a:spcPts val="640"/>
              </a:spcBef>
              <a:spcAft>
                <a:spcPts val="0"/>
              </a:spcAft>
              <a:buNone/>
            </a:pPr>
            <a:r>
              <a:rPr lang="en-US" sz="1800"/>
              <a:t>  – which Spin can use for verification. </a:t>
            </a:r>
            <a:endParaRPr sz="1800"/>
          </a:p>
          <a:p>
            <a:pPr indent="0" lvl="0" marL="457200" rtl="0" algn="l">
              <a:spcBef>
                <a:spcPts val="640"/>
              </a:spcBef>
              <a:spcAft>
                <a:spcPts val="0"/>
              </a:spcAft>
              <a:buNone/>
            </a:pPr>
            <a:r>
              <a:t/>
            </a:r>
            <a:endParaRPr sz="1800"/>
          </a:p>
          <a:p>
            <a:pPr indent="-342900" lvl="0" marL="457200" rtl="0" algn="l">
              <a:spcBef>
                <a:spcPts val="640"/>
              </a:spcBef>
              <a:spcAft>
                <a:spcPts val="0"/>
              </a:spcAft>
              <a:buSzPts val="1800"/>
              <a:buChar char="•"/>
            </a:pPr>
            <a:r>
              <a:rPr lang="en-US" sz="1800"/>
              <a:t>Turn Promela code into automata. </a:t>
            </a:r>
            <a:endParaRPr sz="1800"/>
          </a:p>
          <a:p>
            <a:pPr indent="0" lvl="0" marL="457200" rtl="0" algn="l">
              <a:spcBef>
                <a:spcPts val="640"/>
              </a:spcBef>
              <a:spcAft>
                <a:spcPts val="0"/>
              </a:spcAft>
              <a:buNone/>
            </a:pPr>
            <a:r>
              <a:t/>
            </a:r>
            <a:endParaRPr sz="1800"/>
          </a:p>
          <a:p>
            <a:pPr indent="-342900" lvl="0" marL="457200" rtl="0" algn="l">
              <a:spcBef>
                <a:spcPts val="640"/>
              </a:spcBef>
              <a:spcAft>
                <a:spcPts val="0"/>
              </a:spcAft>
              <a:buSzPts val="1800"/>
              <a:buChar char="•"/>
            </a:pPr>
            <a:r>
              <a:rPr lang="en-US" sz="1800"/>
              <a:t>Combine multiple automata, </a:t>
            </a:r>
            <a:endParaRPr sz="1800"/>
          </a:p>
          <a:p>
            <a:pPr indent="0" lvl="0" marL="0" rtl="0" algn="l">
              <a:spcBef>
                <a:spcPts val="640"/>
              </a:spcBef>
              <a:spcAft>
                <a:spcPts val="0"/>
              </a:spcAft>
              <a:buNone/>
            </a:pPr>
            <a:r>
              <a:rPr lang="en-US" sz="1800"/>
              <a:t>        – via asynchronous products. </a:t>
            </a:r>
            <a:endParaRPr sz="1800"/>
          </a:p>
          <a:p>
            <a:pPr indent="0" lvl="0" marL="0" rtl="0" algn="l">
              <a:spcBef>
                <a:spcPts val="640"/>
              </a:spcBef>
              <a:spcAft>
                <a:spcPts val="0"/>
              </a:spcAft>
              <a:buNone/>
            </a:pPr>
            <a:r>
              <a:t/>
            </a:r>
            <a:endParaRPr sz="1800"/>
          </a:p>
          <a:p>
            <a:pPr indent="-342900" lvl="0" marL="457200" rtl="0" algn="l">
              <a:spcBef>
                <a:spcPts val="640"/>
              </a:spcBef>
              <a:spcAft>
                <a:spcPts val="0"/>
              </a:spcAft>
              <a:buSzPts val="1800"/>
              <a:buChar char="•"/>
            </a:pPr>
            <a:r>
              <a:rPr lang="en-US" sz="1800"/>
              <a:t>Incorporate variable valuations, </a:t>
            </a:r>
            <a:endParaRPr sz="1800"/>
          </a:p>
          <a:p>
            <a:pPr indent="0" lvl="0" marL="457200" rtl="0" algn="l">
              <a:spcBef>
                <a:spcPts val="640"/>
              </a:spcBef>
              <a:spcAft>
                <a:spcPts val="0"/>
              </a:spcAft>
              <a:buNone/>
            </a:pPr>
            <a:r>
              <a:rPr lang="en-US" sz="1800"/>
              <a:t>   – via automata expansions. </a:t>
            </a:r>
            <a:endParaRPr sz="1800"/>
          </a:p>
          <a:p>
            <a:pPr indent="0" lvl="0" marL="457200" rtl="0" algn="l">
              <a:spcBef>
                <a:spcPts val="640"/>
              </a:spcBef>
              <a:spcAft>
                <a:spcPts val="0"/>
              </a:spcAft>
              <a:buNone/>
            </a:pPr>
            <a:r>
              <a:t/>
            </a:r>
            <a:endParaRPr sz="1800"/>
          </a:p>
          <a:p>
            <a:pPr indent="-342900" lvl="0" marL="457200" rtl="0" algn="l">
              <a:spcBef>
                <a:spcPts val="640"/>
              </a:spcBef>
              <a:spcAft>
                <a:spcPts val="0"/>
              </a:spcAft>
              <a:buSzPts val="1800"/>
              <a:buChar char="•"/>
            </a:pPr>
            <a:r>
              <a:rPr lang="en-US" sz="1800"/>
              <a:t>Incorporate never claims, </a:t>
            </a:r>
            <a:endParaRPr sz="1800"/>
          </a:p>
          <a:p>
            <a:pPr indent="0" lvl="0" marL="457200" rtl="0" algn="l">
              <a:spcBef>
                <a:spcPts val="640"/>
              </a:spcBef>
              <a:spcAft>
                <a:spcPts val="0"/>
              </a:spcAft>
              <a:buNone/>
            </a:pPr>
            <a:r>
              <a:rPr lang="en-US" sz="1800"/>
              <a:t>   – via synchronous products.</a:t>
            </a:r>
            <a:endParaRPr sz="1800"/>
          </a:p>
          <a:p>
            <a:pPr indent="0" lvl="0" marL="457200" rtl="0" algn="l">
              <a:spcBef>
                <a:spcPts val="640"/>
              </a:spcBef>
              <a:spcAft>
                <a:spcPts val="0"/>
              </a:spcAft>
              <a:buNone/>
            </a:pPr>
            <a:r>
              <a:t/>
            </a:r>
            <a:endParaRPr sz="1800"/>
          </a:p>
          <a:p>
            <a:pPr indent="-342900" lvl="0" marL="457200" rtl="0" algn="l">
              <a:spcBef>
                <a:spcPts val="640"/>
              </a:spcBef>
              <a:spcAft>
                <a:spcPts val="0"/>
              </a:spcAft>
              <a:buSzPts val="1800"/>
              <a:buChar char="•"/>
            </a:pPr>
            <a:r>
              <a:rPr lang="en-US" sz="1800"/>
              <a:t>The meaning of a Promela model (i.e. how it executes) can be understood from the automaton it describes.</a:t>
            </a:r>
            <a:endParaRPr sz="1800"/>
          </a:p>
        </p:txBody>
      </p:sp>
      <p:sp>
        <p:nvSpPr>
          <p:cNvPr id="305" name="Google Shape;305;p34"/>
          <p:cNvSpPr txBox="1"/>
          <p:nvPr>
            <p:ph idx="12" type="sldNum"/>
          </p:nvPr>
        </p:nvSpPr>
        <p:spPr>
          <a:xfrm>
            <a:off x="3429000" y="621285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685800" y="165825"/>
            <a:ext cx="7772400" cy="8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Turn Promela into Automata</a:t>
            </a:r>
            <a:endParaRPr sz="3000"/>
          </a:p>
        </p:txBody>
      </p:sp>
      <p:sp>
        <p:nvSpPr>
          <p:cNvPr id="312" name="Google Shape;312;p35"/>
          <p:cNvSpPr txBox="1"/>
          <p:nvPr>
            <p:ph idx="1" type="body"/>
          </p:nvPr>
        </p:nvSpPr>
        <p:spPr>
          <a:xfrm>
            <a:off x="685800" y="1028900"/>
            <a:ext cx="7772400" cy="5219400"/>
          </a:xfrm>
          <a:prstGeom prst="rect">
            <a:avLst/>
          </a:prstGeom>
        </p:spPr>
        <p:txBody>
          <a:bodyPr anchorCtr="0" anchor="t" bIns="91425" lIns="91425" spcFirstLastPara="1" rIns="91425" wrap="square" tIns="91425">
            <a:noAutofit/>
          </a:bodyPr>
          <a:lstStyle/>
          <a:p>
            <a:pPr indent="-342900" lvl="0" marL="457200" rtl="0" algn="l">
              <a:spcBef>
                <a:spcPts val="640"/>
              </a:spcBef>
              <a:spcAft>
                <a:spcPts val="0"/>
              </a:spcAft>
              <a:buSzPts val="1800"/>
              <a:buChar char="•"/>
            </a:pPr>
            <a:r>
              <a:rPr lang="en-US" sz="1800"/>
              <a:t>Code for each proctype describes a finite state automaton. </a:t>
            </a:r>
            <a:endParaRPr sz="1800"/>
          </a:p>
          <a:p>
            <a:pPr indent="0" lvl="0" marL="457200" rtl="0" algn="l">
              <a:spcBef>
                <a:spcPts val="640"/>
              </a:spcBef>
              <a:spcAft>
                <a:spcPts val="0"/>
              </a:spcAft>
              <a:buNone/>
            </a:pPr>
            <a:r>
              <a:t/>
            </a:r>
            <a:endParaRPr sz="1800"/>
          </a:p>
          <a:p>
            <a:pPr indent="-342900" lvl="0" marL="457200" rtl="0" algn="l">
              <a:spcBef>
                <a:spcPts val="640"/>
              </a:spcBef>
              <a:spcAft>
                <a:spcPts val="0"/>
              </a:spcAft>
              <a:buSzPts val="1800"/>
              <a:buChar char="•"/>
            </a:pPr>
            <a:r>
              <a:rPr lang="en-US" sz="1800"/>
              <a:t>So a Promela model can be seen as a collection of automata running concurrently and interactively.</a:t>
            </a:r>
            <a:endParaRPr sz="1800"/>
          </a:p>
          <a:p>
            <a:pPr indent="0" lvl="0" marL="457200" rtl="0" algn="l">
              <a:spcBef>
                <a:spcPts val="640"/>
              </a:spcBef>
              <a:spcAft>
                <a:spcPts val="0"/>
              </a:spcAft>
              <a:buNone/>
            </a:pPr>
            <a:r>
              <a:t/>
            </a:r>
            <a:endParaRPr sz="1800"/>
          </a:p>
          <a:p>
            <a:pPr indent="-342900" lvl="0" marL="457200" rtl="0" algn="l">
              <a:spcBef>
                <a:spcPts val="640"/>
              </a:spcBef>
              <a:spcAft>
                <a:spcPts val="0"/>
              </a:spcAft>
              <a:buSzPts val="1800"/>
              <a:buChar char="•"/>
            </a:pPr>
            <a:r>
              <a:rPr lang="en-US" sz="1800"/>
              <a:t>We shall show by examples how to construct the automaton described by each proctype. Roughly, </a:t>
            </a:r>
            <a:endParaRPr sz="1800"/>
          </a:p>
          <a:p>
            <a:pPr indent="0" lvl="0" marL="457200" rtl="0" algn="l">
              <a:spcBef>
                <a:spcPts val="640"/>
              </a:spcBef>
              <a:spcAft>
                <a:spcPts val="0"/>
              </a:spcAft>
              <a:buNone/>
            </a:pPr>
            <a:r>
              <a:rPr lang="en-US" sz="1800"/>
              <a:t>– Each location in the code becomes a state in the automaton; recall that a location can have one or more labels (e.g. init: ) </a:t>
            </a:r>
            <a:endParaRPr sz="1800"/>
          </a:p>
          <a:p>
            <a:pPr indent="0" lvl="0" marL="457200" rtl="0" algn="l">
              <a:spcBef>
                <a:spcPts val="640"/>
              </a:spcBef>
              <a:spcAft>
                <a:spcPts val="0"/>
              </a:spcAft>
              <a:buNone/>
            </a:pPr>
            <a:r>
              <a:rPr lang="en-US" sz="1800"/>
              <a:t>– First location becomes the initial state </a:t>
            </a:r>
            <a:endParaRPr sz="1800"/>
          </a:p>
          <a:p>
            <a:pPr indent="0" lvl="0" marL="457200" rtl="0" algn="l">
              <a:spcBef>
                <a:spcPts val="640"/>
              </a:spcBef>
              <a:spcAft>
                <a:spcPts val="0"/>
              </a:spcAft>
              <a:buNone/>
            </a:pPr>
            <a:r>
              <a:rPr lang="en-US" sz="1800"/>
              <a:t>– Control-flow statements describe the transitions from the current state, and</a:t>
            </a:r>
            <a:endParaRPr sz="1800"/>
          </a:p>
          <a:p>
            <a:pPr indent="0" lvl="0" marL="457200" rtl="0" algn="l">
              <a:spcBef>
                <a:spcPts val="640"/>
              </a:spcBef>
              <a:spcAft>
                <a:spcPts val="0"/>
              </a:spcAft>
              <a:buNone/>
            </a:pPr>
            <a:r>
              <a:rPr lang="en-US" sz="1800"/>
              <a:t>– Basic statements label the transitions</a:t>
            </a:r>
            <a:endParaRPr sz="1800"/>
          </a:p>
        </p:txBody>
      </p:sp>
      <p:sp>
        <p:nvSpPr>
          <p:cNvPr id="313" name="Google Shape;313;p35"/>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685800" y="201350"/>
            <a:ext cx="7772400" cy="79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Example 1: Promela to Automata</a:t>
            </a:r>
            <a:endParaRPr sz="3000"/>
          </a:p>
        </p:txBody>
      </p:sp>
      <p:sp>
        <p:nvSpPr>
          <p:cNvPr id="320" name="Google Shape;320;p36"/>
          <p:cNvSpPr txBox="1"/>
          <p:nvPr>
            <p:ph idx="1" type="body"/>
          </p:nvPr>
        </p:nvSpPr>
        <p:spPr>
          <a:xfrm>
            <a:off x="685800" y="1037150"/>
            <a:ext cx="7772400" cy="51012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lang="en-US" sz="2400"/>
              <a:t>103    active [3] proctype press_elevator_buttons()</a:t>
            </a:r>
            <a:endParaRPr sz="2400"/>
          </a:p>
          <a:p>
            <a:pPr indent="0" lvl="0" marL="0" rtl="0" algn="l">
              <a:spcBef>
                <a:spcPts val="640"/>
              </a:spcBef>
              <a:spcAft>
                <a:spcPts val="0"/>
              </a:spcAft>
              <a:buClr>
                <a:schemeClr val="dk1"/>
              </a:buClr>
              <a:buSzPts val="1100"/>
              <a:buFont typeface="Arial"/>
              <a:buNone/>
            </a:pPr>
            <a:r>
              <a:rPr lang="en-US" sz="2400"/>
              <a:t>104    {</a:t>
            </a:r>
            <a:endParaRPr sz="2400"/>
          </a:p>
          <a:p>
            <a:pPr indent="0" lvl="0" marL="0" rtl="0" algn="l">
              <a:spcBef>
                <a:spcPts val="640"/>
              </a:spcBef>
              <a:spcAft>
                <a:spcPts val="0"/>
              </a:spcAft>
              <a:buClr>
                <a:schemeClr val="dk1"/>
              </a:buClr>
              <a:buSzPts val="1100"/>
              <a:buFont typeface="Arial"/>
              <a:buNone/>
            </a:pPr>
            <a:r>
              <a:rPr lang="en-US" sz="2400"/>
              <a:t>105    start:</a:t>
            </a:r>
            <a:endParaRPr sz="2400"/>
          </a:p>
          <a:p>
            <a:pPr indent="0" lvl="0" marL="0" rtl="0" algn="l">
              <a:spcBef>
                <a:spcPts val="640"/>
              </a:spcBef>
              <a:spcAft>
                <a:spcPts val="0"/>
              </a:spcAft>
              <a:buClr>
                <a:schemeClr val="dk1"/>
              </a:buClr>
              <a:buSzPts val="1100"/>
              <a:buFont typeface="Arial"/>
              <a:buNone/>
            </a:pPr>
            <a:r>
              <a:rPr lang="en-US" sz="2400"/>
              <a:t>106   	 button_press!press_elevator_button(_pid % 3) -&gt; goto start</a:t>
            </a:r>
            <a:endParaRPr sz="2400"/>
          </a:p>
          <a:p>
            <a:pPr indent="0" lvl="0" marL="0" rtl="0" algn="l">
              <a:spcBef>
                <a:spcPts val="640"/>
              </a:spcBef>
              <a:spcAft>
                <a:spcPts val="0"/>
              </a:spcAft>
              <a:buNone/>
            </a:pPr>
            <a:r>
              <a:rPr lang="en-US" sz="2400"/>
              <a:t>107    }</a:t>
            </a:r>
            <a:endParaRPr sz="2400"/>
          </a:p>
        </p:txBody>
      </p:sp>
      <p:sp>
        <p:nvSpPr>
          <p:cNvPr id="321" name="Google Shape;321;p36"/>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322" name="Google Shape;322;p36"/>
          <p:cNvPicPr preferRelativeResize="0"/>
          <p:nvPr/>
        </p:nvPicPr>
        <p:blipFill>
          <a:blip r:embed="rId3">
            <a:alphaModFix/>
          </a:blip>
          <a:stretch>
            <a:fillRect/>
          </a:stretch>
        </p:blipFill>
        <p:spPr>
          <a:xfrm>
            <a:off x="804950" y="3781150"/>
            <a:ext cx="6962199" cy="2706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685800" y="255400"/>
            <a:ext cx="7772400" cy="9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t>Example 2: Promela to Automata</a:t>
            </a:r>
            <a:endParaRPr/>
          </a:p>
        </p:txBody>
      </p:sp>
      <p:sp>
        <p:nvSpPr>
          <p:cNvPr id="329" name="Google Shape;329;p37"/>
          <p:cNvSpPr txBox="1"/>
          <p:nvPr>
            <p:ph idx="1" type="body"/>
          </p:nvPr>
        </p:nvSpPr>
        <p:spPr>
          <a:xfrm>
            <a:off x="685800" y="971400"/>
            <a:ext cx="7772400" cy="51246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lang="en-US" sz="1400"/>
              <a:t>active proctype record_button_presses()</a:t>
            </a:r>
            <a:endParaRPr sz="1400"/>
          </a:p>
          <a:p>
            <a:pPr indent="0" lvl="0" marL="0" rtl="0" algn="l">
              <a:spcBef>
                <a:spcPts val="640"/>
              </a:spcBef>
              <a:spcAft>
                <a:spcPts val="0"/>
              </a:spcAft>
              <a:buClr>
                <a:schemeClr val="dk1"/>
              </a:buClr>
              <a:buSzPts val="1100"/>
              <a:buFont typeface="Arial"/>
              <a:buNone/>
            </a:pPr>
            <a:r>
              <a:rPr lang="en-US" sz="1400"/>
              <a:t>118    {</a:t>
            </a:r>
            <a:endParaRPr sz="1400"/>
          </a:p>
          <a:p>
            <a:pPr indent="0" lvl="0" marL="0" rtl="0" algn="l">
              <a:spcBef>
                <a:spcPts val="640"/>
              </a:spcBef>
              <a:spcAft>
                <a:spcPts val="0"/>
              </a:spcAft>
              <a:buClr>
                <a:schemeClr val="dk1"/>
              </a:buClr>
              <a:buSzPts val="1100"/>
              <a:buFont typeface="Arial"/>
              <a:buNone/>
            </a:pPr>
            <a:r>
              <a:rPr lang="en-US" sz="1400"/>
              <a:t>119   	 byte i;</a:t>
            </a:r>
            <a:endParaRPr sz="1400"/>
          </a:p>
          <a:p>
            <a:pPr indent="0" lvl="0" marL="0" rtl="0" algn="l">
              <a:spcBef>
                <a:spcPts val="640"/>
              </a:spcBef>
              <a:spcAft>
                <a:spcPts val="0"/>
              </a:spcAft>
              <a:buNone/>
            </a:pPr>
            <a:r>
              <a:rPr lang="en-US" sz="1400"/>
              <a:t>120   	 floor_switch[0] = 0; floor_switch[1] = 0;</a:t>
            </a:r>
            <a:endParaRPr sz="1400"/>
          </a:p>
          <a:p>
            <a:pPr indent="0" lvl="0" marL="0" rtl="0" algn="l">
              <a:spcBef>
                <a:spcPts val="640"/>
              </a:spcBef>
              <a:spcAft>
                <a:spcPts val="0"/>
              </a:spcAft>
              <a:buClr>
                <a:schemeClr val="dk1"/>
              </a:buClr>
              <a:buSzPts val="1100"/>
              <a:buFont typeface="Arial"/>
              <a:buNone/>
            </a:pPr>
            <a:r>
              <a:rPr lang="en-US" sz="1400"/>
              <a:t>                  floor_switch[2] = 0;</a:t>
            </a:r>
            <a:endParaRPr sz="1400"/>
          </a:p>
          <a:p>
            <a:pPr indent="0" lvl="0" marL="0" rtl="0" algn="l">
              <a:spcBef>
                <a:spcPts val="640"/>
              </a:spcBef>
              <a:spcAft>
                <a:spcPts val="0"/>
              </a:spcAft>
              <a:buNone/>
            </a:pPr>
            <a:r>
              <a:rPr lang="en-US" sz="1400"/>
              <a:t>121   	 lift_switch[0] = 0; lift_switch[1] = 0; </a:t>
            </a:r>
            <a:endParaRPr sz="1400"/>
          </a:p>
          <a:p>
            <a:pPr indent="0" lvl="0" marL="0" rtl="0" algn="l">
              <a:spcBef>
                <a:spcPts val="640"/>
              </a:spcBef>
              <a:spcAft>
                <a:spcPts val="0"/>
              </a:spcAft>
              <a:buClr>
                <a:schemeClr val="dk1"/>
              </a:buClr>
              <a:buSzPts val="1100"/>
              <a:buFont typeface="Arial"/>
              <a:buNone/>
            </a:pPr>
            <a:r>
              <a:rPr lang="en-US" sz="1400"/>
              <a:t>                 lift_switch[2] = 0;</a:t>
            </a:r>
            <a:endParaRPr sz="1400"/>
          </a:p>
          <a:p>
            <a:pPr indent="0" lvl="0" marL="0" rtl="0" algn="l">
              <a:spcBef>
                <a:spcPts val="640"/>
              </a:spcBef>
              <a:spcAft>
                <a:spcPts val="0"/>
              </a:spcAft>
              <a:buClr>
                <a:schemeClr val="dk1"/>
              </a:buClr>
              <a:buSzPts val="1100"/>
              <a:buFont typeface="Arial"/>
              <a:buNone/>
            </a:pPr>
            <a:r>
              <a:rPr lang="en-US" sz="1400"/>
              <a:t>122    </a:t>
            </a:r>
            <a:endParaRPr sz="1400"/>
          </a:p>
          <a:p>
            <a:pPr indent="0" lvl="0" marL="0" rtl="0" algn="l">
              <a:spcBef>
                <a:spcPts val="640"/>
              </a:spcBef>
              <a:spcAft>
                <a:spcPts val="0"/>
              </a:spcAft>
              <a:buClr>
                <a:schemeClr val="dk1"/>
              </a:buClr>
              <a:buSzPts val="1100"/>
              <a:buFont typeface="Arial"/>
              <a:buNone/>
            </a:pPr>
            <a:r>
              <a:rPr lang="en-US" sz="1400"/>
              <a:t>123    start:</a:t>
            </a:r>
            <a:endParaRPr sz="1400"/>
          </a:p>
          <a:p>
            <a:pPr indent="0" lvl="0" marL="0" rtl="0" algn="l">
              <a:spcBef>
                <a:spcPts val="640"/>
              </a:spcBef>
              <a:spcAft>
                <a:spcPts val="0"/>
              </a:spcAft>
              <a:buClr>
                <a:schemeClr val="dk1"/>
              </a:buClr>
              <a:buSzPts val="1100"/>
              <a:buFont typeface="Arial"/>
              <a:buNone/>
            </a:pPr>
            <a:r>
              <a:rPr lang="en-US" sz="1400"/>
              <a:t>124   	 if</a:t>
            </a:r>
            <a:endParaRPr sz="1400"/>
          </a:p>
          <a:p>
            <a:pPr indent="0" lvl="0" marL="0" rtl="0" algn="l">
              <a:spcBef>
                <a:spcPts val="640"/>
              </a:spcBef>
              <a:spcAft>
                <a:spcPts val="0"/>
              </a:spcAft>
              <a:buNone/>
            </a:pPr>
            <a:r>
              <a:rPr lang="en-US" sz="1400"/>
              <a:t>125   	 :: button_press?press_floor_button(i) -&gt; </a:t>
            </a:r>
            <a:endParaRPr sz="1400"/>
          </a:p>
          <a:p>
            <a:pPr indent="0" lvl="0" marL="0" rtl="0" algn="l">
              <a:spcBef>
                <a:spcPts val="640"/>
              </a:spcBef>
              <a:spcAft>
                <a:spcPts val="0"/>
              </a:spcAft>
              <a:buClr>
                <a:schemeClr val="dk1"/>
              </a:buClr>
              <a:buSzPts val="1100"/>
              <a:buFont typeface="Arial"/>
              <a:buNone/>
            </a:pPr>
            <a:r>
              <a:rPr lang="en-US" sz="1400"/>
              <a:t>                    floor_switch[i] = 1</a:t>
            </a:r>
            <a:endParaRPr sz="1400"/>
          </a:p>
          <a:p>
            <a:pPr indent="0" lvl="0" marL="0" rtl="0" algn="l">
              <a:spcBef>
                <a:spcPts val="640"/>
              </a:spcBef>
              <a:spcAft>
                <a:spcPts val="0"/>
              </a:spcAft>
              <a:buNone/>
            </a:pPr>
            <a:r>
              <a:rPr lang="en-US" sz="1400"/>
              <a:t>126   	 :: button_press?press_elevator_button(i) -&gt;</a:t>
            </a:r>
            <a:endParaRPr sz="1400"/>
          </a:p>
          <a:p>
            <a:pPr indent="0" lvl="0" marL="0" rtl="0" algn="l">
              <a:spcBef>
                <a:spcPts val="640"/>
              </a:spcBef>
              <a:spcAft>
                <a:spcPts val="0"/>
              </a:spcAft>
              <a:buClr>
                <a:schemeClr val="dk1"/>
              </a:buClr>
              <a:buSzPts val="1100"/>
              <a:buFont typeface="Arial"/>
              <a:buNone/>
            </a:pPr>
            <a:r>
              <a:rPr lang="en-US" sz="1400"/>
              <a:t>                     lift_switch[i] = 1</a:t>
            </a:r>
            <a:endParaRPr sz="1400"/>
          </a:p>
          <a:p>
            <a:pPr indent="0" lvl="0" marL="0" rtl="0" algn="l">
              <a:spcBef>
                <a:spcPts val="640"/>
              </a:spcBef>
              <a:spcAft>
                <a:spcPts val="0"/>
              </a:spcAft>
              <a:buClr>
                <a:schemeClr val="dk1"/>
              </a:buClr>
              <a:buSzPts val="1100"/>
              <a:buFont typeface="Arial"/>
              <a:buNone/>
            </a:pPr>
            <a:r>
              <a:rPr lang="en-US" sz="1400"/>
              <a:t>127   	 fi</a:t>
            </a:r>
            <a:endParaRPr sz="1400"/>
          </a:p>
          <a:p>
            <a:pPr indent="0" lvl="0" marL="0" rtl="0" algn="l">
              <a:spcBef>
                <a:spcPts val="640"/>
              </a:spcBef>
              <a:spcAft>
                <a:spcPts val="0"/>
              </a:spcAft>
              <a:buClr>
                <a:schemeClr val="dk1"/>
              </a:buClr>
              <a:buSzPts val="1100"/>
              <a:buFont typeface="Arial"/>
              <a:buNone/>
            </a:pPr>
            <a:r>
              <a:rPr lang="en-US" sz="1400"/>
              <a:t>128   	 goto start</a:t>
            </a:r>
            <a:endParaRPr sz="1400"/>
          </a:p>
          <a:p>
            <a:pPr indent="0" lvl="0" marL="0" rtl="0" algn="l">
              <a:spcBef>
                <a:spcPts val="640"/>
              </a:spcBef>
              <a:spcAft>
                <a:spcPts val="0"/>
              </a:spcAft>
              <a:buNone/>
            </a:pPr>
            <a:r>
              <a:rPr lang="en-US" sz="1400"/>
              <a:t>129    }</a:t>
            </a:r>
            <a:endParaRPr sz="1400"/>
          </a:p>
        </p:txBody>
      </p:sp>
      <p:sp>
        <p:nvSpPr>
          <p:cNvPr id="330" name="Google Shape;330;p37"/>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331" name="Google Shape;331;p37"/>
          <p:cNvPicPr preferRelativeResize="0"/>
          <p:nvPr/>
        </p:nvPicPr>
        <p:blipFill>
          <a:blip r:embed="rId3">
            <a:alphaModFix/>
          </a:blip>
          <a:stretch>
            <a:fillRect/>
          </a:stretch>
        </p:blipFill>
        <p:spPr>
          <a:xfrm>
            <a:off x="5334000" y="1082300"/>
            <a:ext cx="3646475" cy="4925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8"/>
          <p:cNvSpPr txBox="1"/>
          <p:nvPr>
            <p:ph type="title"/>
          </p:nvPr>
        </p:nvSpPr>
        <p:spPr>
          <a:xfrm>
            <a:off x="685800" y="2954825"/>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Methods used in Verification Process </a:t>
            </a:r>
            <a:endParaRPr/>
          </a:p>
        </p:txBody>
      </p:sp>
      <p:sp>
        <p:nvSpPr>
          <p:cNvPr id="338" name="Google Shape;338;p38"/>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685800" y="112125"/>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Assert</a:t>
            </a:r>
            <a:endParaRPr sz="3000"/>
          </a:p>
        </p:txBody>
      </p:sp>
      <p:sp>
        <p:nvSpPr>
          <p:cNvPr id="345" name="Google Shape;345;p39"/>
          <p:cNvSpPr txBox="1"/>
          <p:nvPr>
            <p:ph idx="1" type="body"/>
          </p:nvPr>
        </p:nvSpPr>
        <p:spPr>
          <a:xfrm>
            <a:off x="118450" y="983100"/>
            <a:ext cx="8883300" cy="50892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40"/>
              </a:spcBef>
              <a:spcAft>
                <a:spcPts val="0"/>
              </a:spcAft>
              <a:buSzPts val="1800"/>
              <a:buChar char="•"/>
            </a:pPr>
            <a:r>
              <a:rPr lang="en-US" sz="1800"/>
              <a:t>Assert - for stating simple safety properties.</a:t>
            </a:r>
            <a:endParaRPr sz="1800"/>
          </a:p>
          <a:p>
            <a:pPr indent="0" lvl="0" marL="457200" marR="0" rtl="0" algn="l">
              <a:lnSpc>
                <a:spcPct val="100000"/>
              </a:lnSpc>
              <a:spcBef>
                <a:spcPts val="640"/>
              </a:spcBef>
              <a:spcAft>
                <a:spcPts val="0"/>
              </a:spcAft>
              <a:buNone/>
            </a:pPr>
            <a:r>
              <a:t/>
            </a:r>
            <a:endParaRPr sz="1800"/>
          </a:p>
          <a:p>
            <a:pPr indent="-342900" lvl="0" marL="457200" marR="0" rtl="0" algn="l">
              <a:lnSpc>
                <a:spcPct val="100000"/>
              </a:lnSpc>
              <a:spcBef>
                <a:spcPts val="640"/>
              </a:spcBef>
              <a:spcAft>
                <a:spcPts val="0"/>
              </a:spcAft>
              <a:buSzPts val="1800"/>
              <a:buChar char="•"/>
            </a:pPr>
            <a:r>
              <a:rPr lang="en-US" sz="1800"/>
              <a:t>An assert statement is similar to skip in the sense that it is always executable and has no other effect on the state of the system than to change the local control state of the process that executes it. </a:t>
            </a:r>
            <a:endParaRPr sz="1800"/>
          </a:p>
          <a:p>
            <a:pPr indent="0" lvl="0" marL="457200" marR="0" rtl="0" algn="l">
              <a:lnSpc>
                <a:spcPct val="100000"/>
              </a:lnSpc>
              <a:spcBef>
                <a:spcPts val="640"/>
              </a:spcBef>
              <a:spcAft>
                <a:spcPts val="0"/>
              </a:spcAft>
              <a:buNone/>
            </a:pPr>
            <a:r>
              <a:t/>
            </a:r>
            <a:endParaRPr sz="1800"/>
          </a:p>
          <a:p>
            <a:pPr indent="-342900" lvl="0" marL="457200" marR="0" rtl="0" algn="l">
              <a:lnSpc>
                <a:spcPct val="100000"/>
              </a:lnSpc>
              <a:spcBef>
                <a:spcPts val="640"/>
              </a:spcBef>
              <a:spcAft>
                <a:spcPts val="0"/>
              </a:spcAft>
              <a:buSzPts val="1800"/>
              <a:buChar char="•"/>
            </a:pPr>
            <a:r>
              <a:rPr lang="en-US" sz="1800"/>
              <a:t>The assert statement takes any valid Promela expression as its argument. The expression is evaluated each time the statement is executed. If the expression evaluates to false (or, equivalently, to the integer value zero), an assertion violation is reported.</a:t>
            </a:r>
            <a:endParaRPr sz="1100">
              <a:solidFill>
                <a:schemeClr val="dk1"/>
              </a:solidFill>
              <a:highlight>
                <a:srgbClr val="FFFFFF"/>
              </a:highlight>
              <a:latin typeface="Arial"/>
              <a:ea typeface="Arial"/>
              <a:cs typeface="Arial"/>
              <a:sym typeface="Arial"/>
            </a:endParaRPr>
          </a:p>
          <a:p>
            <a:pPr indent="-254000" lvl="0" marL="342900" rtl="0" algn="l">
              <a:spcBef>
                <a:spcPts val="0"/>
              </a:spcBef>
              <a:spcAft>
                <a:spcPts val="0"/>
              </a:spcAft>
              <a:buSzPts val="1800"/>
              <a:buChar char="•"/>
            </a:pPr>
            <a:r>
              <a:rPr lang="en-US" sz="1800"/>
              <a:t>e.g.,</a:t>
            </a:r>
            <a:endParaRPr sz="1800"/>
          </a:p>
          <a:p>
            <a:pPr indent="0" lvl="0" marL="0" rtl="0" algn="l">
              <a:spcBef>
                <a:spcPts val="640"/>
              </a:spcBef>
              <a:spcAft>
                <a:spcPts val="0"/>
              </a:spcAft>
              <a:buClr>
                <a:schemeClr val="lt1"/>
              </a:buClr>
              <a:buSzPts val="800"/>
              <a:buFont typeface="Tahoma"/>
              <a:buNone/>
            </a:pPr>
            <a:r>
              <a:rPr lang="en-US" sz="1800"/>
              <a:t>	</a:t>
            </a:r>
            <a:r>
              <a:rPr lang="en-US" sz="1800">
                <a:solidFill>
                  <a:schemeClr val="folHlink"/>
                </a:solidFill>
              </a:rPr>
              <a:t>assert(x+1 != 2) </a:t>
            </a:r>
            <a:endParaRPr sz="1800"/>
          </a:p>
          <a:p>
            <a:pPr indent="0" lvl="0" marL="0" rtl="0" algn="l">
              <a:spcBef>
                <a:spcPts val="640"/>
              </a:spcBef>
              <a:spcAft>
                <a:spcPts val="0"/>
              </a:spcAft>
              <a:buClr>
                <a:schemeClr val="lt1"/>
              </a:buClr>
              <a:buSzPts val="800"/>
              <a:buFont typeface="Tahoma"/>
              <a:buNone/>
            </a:pPr>
            <a:r>
              <a:rPr lang="en-US" sz="1800"/>
              <a:t>	</a:t>
            </a:r>
            <a:r>
              <a:rPr lang="en-US" sz="1800">
                <a:solidFill>
                  <a:schemeClr val="folHlink"/>
                </a:solidFill>
              </a:rPr>
              <a:t>assert(y&gt;2) </a:t>
            </a:r>
            <a:endParaRPr sz="1800"/>
          </a:p>
          <a:p>
            <a:pPr indent="0" lvl="0" marL="457200" rtl="0" algn="l">
              <a:spcBef>
                <a:spcPts val="640"/>
              </a:spcBef>
              <a:spcAft>
                <a:spcPts val="0"/>
              </a:spcAft>
              <a:buClr>
                <a:schemeClr val="dk1"/>
              </a:buClr>
              <a:buSzPts val="800"/>
              <a:buFont typeface="Arial"/>
              <a:buNone/>
            </a:pPr>
            <a:r>
              <a:rPr lang="en-US" sz="1800">
                <a:solidFill>
                  <a:schemeClr val="folHlink"/>
                </a:solidFill>
              </a:rPr>
              <a:t>assert(false) </a:t>
            </a:r>
            <a:r>
              <a:rPr lang="en-US" sz="1800"/>
              <a:t>– checks reachability of certain locations in proctype body</a:t>
            </a:r>
            <a:endParaRPr sz="1800">
              <a:solidFill>
                <a:schemeClr val="dk1"/>
              </a:solidFill>
              <a:highlight>
                <a:srgbClr val="FFFFFF"/>
              </a:highlight>
              <a:latin typeface="Arial"/>
              <a:ea typeface="Arial"/>
              <a:cs typeface="Arial"/>
              <a:sym typeface="Arial"/>
            </a:endParaRPr>
          </a:p>
        </p:txBody>
      </p:sp>
      <p:sp>
        <p:nvSpPr>
          <p:cNvPr id="346" name="Google Shape;346;p39"/>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685800" y="165825"/>
            <a:ext cx="7772400" cy="9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Verifying Global Properties</a:t>
            </a:r>
            <a:endParaRPr sz="3000"/>
          </a:p>
        </p:txBody>
      </p:sp>
      <p:sp>
        <p:nvSpPr>
          <p:cNvPr id="353" name="Google Shape;353;p40"/>
          <p:cNvSpPr txBox="1"/>
          <p:nvPr/>
        </p:nvSpPr>
        <p:spPr>
          <a:xfrm>
            <a:off x="0" y="1368775"/>
            <a:ext cx="9061200" cy="4702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US" sz="2400">
                <a:solidFill>
                  <a:srgbClr val="FFFFFF"/>
                </a:solidFill>
              </a:rPr>
              <a:t>Assertions can be used to verify a property locally </a:t>
            </a:r>
            <a:endParaRPr sz="2400">
              <a:solidFill>
                <a:srgbClr val="FFFFFF"/>
              </a:solidFill>
            </a:endParaRPr>
          </a:p>
          <a:p>
            <a:pPr indent="0" lvl="0" marL="457200" rtl="0" algn="l">
              <a:spcBef>
                <a:spcPts val="0"/>
              </a:spcBef>
              <a:spcAft>
                <a:spcPts val="0"/>
              </a:spcAft>
              <a:buNone/>
            </a:pPr>
            <a:r>
              <a:rPr lang="en-US" sz="2400">
                <a:solidFill>
                  <a:srgbClr val="FFFFFF"/>
                </a:solidFill>
              </a:rPr>
              <a:t>– For example, place </a:t>
            </a:r>
            <a:r>
              <a:rPr lang="en-US" sz="2400">
                <a:solidFill>
                  <a:srgbClr val="FF0000"/>
                </a:solidFill>
              </a:rPr>
              <a:t>assert(MemReturned)</a:t>
            </a:r>
            <a:r>
              <a:rPr lang="en-US" sz="2400">
                <a:solidFill>
                  <a:srgbClr val="FFFFFF"/>
                </a:solidFill>
              </a:rPr>
              <a:t> at the end of the      process to verify that the requested memory has been returned before the process ends.</a:t>
            </a:r>
            <a:endParaRPr sz="2400">
              <a:solidFill>
                <a:srgbClr val="FFFFFF"/>
              </a:solidFill>
            </a:endParaRPr>
          </a:p>
          <a:p>
            <a:pPr indent="0" lvl="0" marL="45720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Char char="●"/>
            </a:pPr>
            <a:r>
              <a:rPr lang="en-US" sz="2400">
                <a:solidFill>
                  <a:srgbClr val="FFFFFF"/>
                </a:solidFill>
              </a:rPr>
              <a:t>Some properties depend on non-local behaviour of the   model </a:t>
            </a:r>
            <a:endParaRPr sz="2400">
              <a:solidFill>
                <a:srgbClr val="FFFFFF"/>
              </a:solidFill>
            </a:endParaRPr>
          </a:p>
          <a:p>
            <a:pPr indent="0" lvl="0" marL="0" rtl="0" algn="l">
              <a:spcBef>
                <a:spcPts val="0"/>
              </a:spcBef>
              <a:spcAft>
                <a:spcPts val="0"/>
              </a:spcAft>
              <a:buNone/>
            </a:pPr>
            <a:r>
              <a:rPr lang="en-US" sz="2400">
                <a:solidFill>
                  <a:srgbClr val="FFFFFF"/>
                </a:solidFill>
              </a:rPr>
              <a:t>      – For example, that the system never enters illegal states </a:t>
            </a:r>
            <a:endParaRPr sz="2400">
              <a:solidFill>
                <a:srgbClr val="FFFFFF"/>
              </a:solidFill>
            </a:endParaRPr>
          </a:p>
          <a:p>
            <a:pPr indent="0" lvl="0" marL="0" rtl="0" algn="l">
              <a:spcBef>
                <a:spcPts val="0"/>
              </a:spcBef>
              <a:spcAft>
                <a:spcPts val="0"/>
              </a:spcAft>
              <a:buNone/>
            </a:pPr>
            <a:r>
              <a:rPr lang="en-US" sz="2400">
                <a:solidFill>
                  <a:srgbClr val="FFFFFF"/>
                </a:solidFill>
              </a:rPr>
              <a:t>      – or that it eventually enters the desired state </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rPr lang="en-US" sz="2400">
                <a:solidFill>
                  <a:srgbClr val="FFFFFF"/>
                </a:solidFill>
              </a:rPr>
              <a:t>● Assertions alone are not sufficient for verifying these properties </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rPr lang="en-US" sz="2400">
                <a:solidFill>
                  <a:srgbClr val="FFFFFF"/>
                </a:solidFill>
              </a:rPr>
              <a:t>● A more powerful method is to use “never claims”</a:t>
            </a:r>
            <a:endParaRPr sz="2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685800" y="177675"/>
            <a:ext cx="7772400" cy="7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FFFF00"/>
                </a:solidFill>
              </a:rPr>
              <a:t>Never Claim</a:t>
            </a:r>
            <a:endParaRPr sz="4800"/>
          </a:p>
        </p:txBody>
      </p:sp>
      <p:sp>
        <p:nvSpPr>
          <p:cNvPr id="360" name="Google Shape;360;p41"/>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FFFFFF"/>
                </a:solidFill>
              </a:rPr>
              <a:t>•</a:t>
            </a:r>
            <a:r>
              <a:rPr lang="en-US" sz="3000">
                <a:solidFill>
                  <a:srgbClr val="FFFFFF"/>
                </a:solidFill>
              </a:rPr>
              <a:t>Declaration of a temporal claim that should never happen in the system being specified.</a:t>
            </a:r>
            <a:endParaRPr sz="3000">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sz="3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US" sz="3000">
                <a:solidFill>
                  <a:srgbClr val="FFFFFF"/>
                </a:solidFill>
              </a:rPr>
              <a:t>•Defined as a series of </a:t>
            </a:r>
            <a:r>
              <a:rPr lang="en-US" sz="3000">
                <a:solidFill>
                  <a:srgbClr val="FFFF00"/>
                </a:solidFill>
              </a:rPr>
              <a:t>propositions</a:t>
            </a:r>
            <a:r>
              <a:rPr lang="en-US" sz="3000">
                <a:solidFill>
                  <a:srgbClr val="FFFFFF"/>
                </a:solidFill>
              </a:rPr>
              <a:t>, or </a:t>
            </a:r>
            <a:r>
              <a:rPr lang="en-US" sz="3000">
                <a:solidFill>
                  <a:srgbClr val="FFFF00"/>
                </a:solidFill>
              </a:rPr>
              <a:t>boolean expressions</a:t>
            </a:r>
            <a:r>
              <a:rPr lang="en-US" sz="3000">
                <a:solidFill>
                  <a:srgbClr val="FFFFFF"/>
                </a:solidFill>
              </a:rPr>
              <a:t>, on the system state that must become </a:t>
            </a:r>
            <a:r>
              <a:rPr i="1" lang="en-US" sz="3000">
                <a:solidFill>
                  <a:srgbClr val="FFFFFF"/>
                </a:solidFill>
              </a:rPr>
              <a:t>true</a:t>
            </a:r>
            <a:r>
              <a:rPr lang="en-US" sz="3000">
                <a:solidFill>
                  <a:srgbClr val="FFFFFF"/>
                </a:solidFill>
              </a:rPr>
              <a:t>  in the sequence specified for the behavior of interest to be matched.</a:t>
            </a:r>
            <a:endParaRPr sz="3000">
              <a:solidFill>
                <a:srgbClr val="FFFFFF"/>
              </a:solidFill>
            </a:endParaRPr>
          </a:p>
          <a:p>
            <a:pPr indent="0" lvl="0" marL="0" rtl="0" algn="l">
              <a:spcBef>
                <a:spcPts val="640"/>
              </a:spcBef>
              <a:spcAft>
                <a:spcPts val="0"/>
              </a:spcAft>
              <a:buNone/>
            </a:pPr>
            <a:r>
              <a:t/>
            </a:r>
            <a:endParaRPr/>
          </a:p>
        </p:txBody>
      </p:sp>
      <p:sp>
        <p:nvSpPr>
          <p:cNvPr id="361" name="Google Shape;361;p41"/>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362" name="Google Shape;362;p41"/>
          <p:cNvPicPr preferRelativeResize="0"/>
          <p:nvPr/>
        </p:nvPicPr>
        <p:blipFill>
          <a:blip r:embed="rId3">
            <a:alphaModFix/>
          </a:blip>
          <a:stretch>
            <a:fillRect/>
          </a:stretch>
        </p:blipFill>
        <p:spPr>
          <a:xfrm>
            <a:off x="3314700" y="1002850"/>
            <a:ext cx="2133600"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2"/>
          <p:cNvSpPr txBox="1"/>
          <p:nvPr>
            <p:ph type="title"/>
          </p:nvPr>
        </p:nvSpPr>
        <p:spPr>
          <a:xfrm>
            <a:off x="685800" y="135825"/>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600">
                <a:solidFill>
                  <a:srgbClr val="FFFF00"/>
                </a:solidFill>
              </a:rPr>
              <a:t>Never Claim..</a:t>
            </a:r>
            <a:endParaRPr sz="3600"/>
          </a:p>
        </p:txBody>
      </p:sp>
      <p:sp>
        <p:nvSpPr>
          <p:cNvPr id="369" name="Google Shape;369;p42"/>
          <p:cNvSpPr txBox="1"/>
          <p:nvPr>
            <p:ph idx="1" type="body"/>
          </p:nvPr>
        </p:nvSpPr>
        <p:spPr>
          <a:xfrm>
            <a:off x="685800" y="1060825"/>
            <a:ext cx="7772400" cy="5035200"/>
          </a:xfrm>
          <a:prstGeom prst="rect">
            <a:avLst/>
          </a:prstGeom>
        </p:spPr>
        <p:txBody>
          <a:bodyPr anchorCtr="0" anchor="t" bIns="91425" lIns="91425" spcFirstLastPara="1" rIns="91425" wrap="square" tIns="91425">
            <a:noAutofit/>
          </a:bodyPr>
          <a:lstStyle/>
          <a:p>
            <a:pPr indent="-431800" lvl="0" marL="457200" rtl="0" algn="l">
              <a:spcBef>
                <a:spcPts val="640"/>
              </a:spcBef>
              <a:spcAft>
                <a:spcPts val="0"/>
              </a:spcAft>
              <a:buSzPts val="3200"/>
              <a:buChar char="•"/>
            </a:pPr>
            <a:r>
              <a:rPr lang="en-US"/>
              <a:t>When generating a verifier, Spin creates one (active) process for the never claim declared</a:t>
            </a:r>
            <a:endParaRPr/>
          </a:p>
          <a:p>
            <a:pPr indent="-431800" lvl="0" marL="457200" rtl="0" algn="l">
              <a:spcBef>
                <a:spcPts val="0"/>
              </a:spcBef>
              <a:spcAft>
                <a:spcPts val="0"/>
              </a:spcAft>
              <a:buSzPts val="3200"/>
              <a:buChar char="•"/>
            </a:pPr>
            <a:r>
              <a:rPr lang="en-US"/>
              <a:t>Verifier executes the never-claim process between every execution of other processes.</a:t>
            </a:r>
            <a:endParaRPr/>
          </a:p>
          <a:p>
            <a:pPr indent="-431800" lvl="0" marL="457200" rtl="0" algn="l">
              <a:spcBef>
                <a:spcPts val="0"/>
              </a:spcBef>
              <a:spcAft>
                <a:spcPts val="0"/>
              </a:spcAft>
              <a:buSzPts val="3200"/>
              <a:buChar char="•"/>
            </a:pPr>
            <a:r>
              <a:rPr lang="en-US"/>
              <a:t>Verifier reports error if the never-claim process ends</a:t>
            </a:r>
            <a:endParaRPr/>
          </a:p>
        </p:txBody>
      </p:sp>
      <p:sp>
        <p:nvSpPr>
          <p:cNvPr id="370" name="Google Shape;370;p42"/>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6"/>
          <p:cNvSpPr txBox="1"/>
          <p:nvPr>
            <p:ph type="title"/>
          </p:nvPr>
        </p:nvSpPr>
        <p:spPr>
          <a:xfrm>
            <a:off x="685800" y="272425"/>
            <a:ext cx="7772400" cy="79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Model Checking in Practice</a:t>
            </a:r>
            <a:endParaRPr/>
          </a:p>
        </p:txBody>
      </p:sp>
      <p:sp>
        <p:nvSpPr>
          <p:cNvPr id="132" name="Google Shape;132;p16"/>
          <p:cNvSpPr txBox="1"/>
          <p:nvPr>
            <p:ph idx="1" type="body"/>
          </p:nvPr>
        </p:nvSpPr>
        <p:spPr>
          <a:xfrm>
            <a:off x="685800" y="1065925"/>
            <a:ext cx="7772400" cy="53064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2400"/>
              <a:t>System behaviour: what is possible in our model?</a:t>
            </a:r>
            <a:endParaRPr sz="2400"/>
          </a:p>
          <a:p>
            <a:pPr indent="-342900" lvl="0" marL="457200" rtl="0" algn="l">
              <a:spcBef>
                <a:spcPts val="640"/>
              </a:spcBef>
              <a:spcAft>
                <a:spcPts val="0"/>
              </a:spcAft>
              <a:buSzPts val="1800"/>
              <a:buChar char="●"/>
            </a:pPr>
            <a:r>
              <a:rPr lang="en-US" sz="1800"/>
              <a:t>We will use the language Promela to specify behaviour </a:t>
            </a:r>
            <a:endParaRPr sz="1800"/>
          </a:p>
          <a:p>
            <a:pPr indent="-342900" lvl="0" marL="457200" rtl="0" algn="l">
              <a:spcBef>
                <a:spcPts val="0"/>
              </a:spcBef>
              <a:spcAft>
                <a:spcPts val="0"/>
              </a:spcAft>
              <a:buSzPts val="1800"/>
              <a:buChar char="●"/>
            </a:pPr>
            <a:r>
              <a:rPr lang="en-US" sz="1800"/>
              <a:t>Process Meta Language </a:t>
            </a:r>
            <a:endParaRPr sz="1800"/>
          </a:p>
          <a:p>
            <a:pPr indent="-342900" lvl="0" marL="457200" rtl="0" algn="l">
              <a:spcBef>
                <a:spcPts val="0"/>
              </a:spcBef>
              <a:spcAft>
                <a:spcPts val="0"/>
              </a:spcAft>
              <a:buSzPts val="1800"/>
              <a:buChar char="●"/>
            </a:pPr>
            <a:r>
              <a:rPr lang="en-US" sz="1800"/>
              <a:t>Similar to C</a:t>
            </a:r>
            <a:endParaRPr sz="1800"/>
          </a:p>
          <a:p>
            <a:pPr indent="0" lvl="0" marL="0" rtl="0" algn="l">
              <a:spcBef>
                <a:spcPts val="640"/>
              </a:spcBef>
              <a:spcAft>
                <a:spcPts val="0"/>
              </a:spcAft>
              <a:buNone/>
            </a:pPr>
            <a:r>
              <a:rPr lang="en-US" sz="2400"/>
              <a:t>Property specification: what are we checking for?</a:t>
            </a:r>
            <a:endParaRPr sz="2400"/>
          </a:p>
          <a:p>
            <a:pPr indent="-342900" lvl="0" marL="457200" rtl="0" algn="l">
              <a:spcBef>
                <a:spcPts val="640"/>
              </a:spcBef>
              <a:spcAft>
                <a:spcPts val="0"/>
              </a:spcAft>
              <a:buSzPts val="1800"/>
              <a:buChar char="•"/>
            </a:pPr>
            <a:r>
              <a:rPr lang="en-US" sz="1800"/>
              <a:t>We will use the system Spin to check properties</a:t>
            </a:r>
            <a:endParaRPr sz="1800"/>
          </a:p>
          <a:p>
            <a:pPr indent="0" lvl="0" marL="0" rtl="0" algn="l">
              <a:spcBef>
                <a:spcPts val="640"/>
              </a:spcBef>
              <a:spcAft>
                <a:spcPts val="0"/>
              </a:spcAft>
              <a:buNone/>
            </a:pPr>
            <a:r>
              <a:rPr lang="en-US" sz="1800"/>
              <a:t>       ● Simple Promela Interpreter </a:t>
            </a:r>
            <a:endParaRPr sz="1800"/>
          </a:p>
          <a:p>
            <a:pPr indent="114300" lvl="0" marL="0" rtl="0" algn="l">
              <a:spcBef>
                <a:spcPts val="640"/>
              </a:spcBef>
              <a:spcAft>
                <a:spcPts val="0"/>
              </a:spcAft>
              <a:buNone/>
            </a:pPr>
            <a:r>
              <a:rPr lang="en-US" sz="1800"/>
              <a:t>      ● Command-line and graphical user interfaces (XSpin)</a:t>
            </a:r>
            <a:endParaRPr sz="1800"/>
          </a:p>
          <a:p>
            <a:pPr indent="-381000" lvl="0" marL="457200" rtl="0" algn="l">
              <a:spcBef>
                <a:spcPts val="640"/>
              </a:spcBef>
              <a:spcAft>
                <a:spcPts val="0"/>
              </a:spcAft>
              <a:buSzPts val="2400"/>
              <a:buChar char="•"/>
            </a:pPr>
            <a:r>
              <a:rPr lang="en-US" sz="1800"/>
              <a:t>Spin takes Promela specifications for the model and for properties.</a:t>
            </a:r>
            <a:endParaRPr sz="1800"/>
          </a:p>
          <a:p>
            <a:pPr indent="0" lvl="0" marL="457200" rtl="0" algn="l">
              <a:spcBef>
                <a:spcPts val="640"/>
              </a:spcBef>
              <a:spcAft>
                <a:spcPts val="0"/>
              </a:spcAft>
              <a:buNone/>
            </a:pPr>
            <a:r>
              <a:rPr lang="en-US" sz="1800"/>
              <a:t> ● Can generate Promela property specifications from LTL </a:t>
            </a:r>
            <a:endParaRPr sz="1800"/>
          </a:p>
          <a:p>
            <a:pPr indent="0" lvl="0" marL="457200" rtl="0" algn="l">
              <a:spcBef>
                <a:spcPts val="640"/>
              </a:spcBef>
              <a:spcAft>
                <a:spcPts val="0"/>
              </a:spcAft>
              <a:buNone/>
            </a:pPr>
            <a:r>
              <a:rPr lang="en-US" sz="1800"/>
              <a:t> ● Generates automata from Promela code </a:t>
            </a:r>
            <a:endParaRPr sz="1800"/>
          </a:p>
          <a:p>
            <a:pPr indent="0" lvl="0" marL="457200" rtl="0" algn="l">
              <a:spcBef>
                <a:spcPts val="640"/>
              </a:spcBef>
              <a:spcAft>
                <a:spcPts val="0"/>
              </a:spcAft>
              <a:buNone/>
            </a:pPr>
            <a:r>
              <a:rPr lang="en-US" sz="1800"/>
              <a:t> ● Uses automata to check for language emptiness and intersection      </a:t>
            </a:r>
            <a:r>
              <a:rPr lang="en-US" sz="2400"/>
              <a:t>        </a:t>
            </a:r>
            <a:endParaRPr sz="2400"/>
          </a:p>
        </p:txBody>
      </p:sp>
      <p:sp>
        <p:nvSpPr>
          <p:cNvPr id="133" name="Google Shape;133;p16"/>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3"/>
          <p:cNvSpPr txBox="1"/>
          <p:nvPr>
            <p:ph type="title"/>
          </p:nvPr>
        </p:nvSpPr>
        <p:spPr>
          <a:xfrm>
            <a:off x="685800" y="165825"/>
            <a:ext cx="7772400" cy="8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LTL</a:t>
            </a:r>
            <a:endParaRPr sz="3600"/>
          </a:p>
        </p:txBody>
      </p:sp>
      <p:sp>
        <p:nvSpPr>
          <p:cNvPr id="377" name="Google Shape;377;p43"/>
          <p:cNvSpPr txBox="1"/>
          <p:nvPr>
            <p:ph idx="1" type="body"/>
          </p:nvPr>
        </p:nvSpPr>
        <p:spPr>
          <a:xfrm>
            <a:off x="100650" y="1480650"/>
            <a:ext cx="8942700" cy="5100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FFFFFF"/>
              </a:buClr>
              <a:buSzPts val="2400"/>
              <a:buFont typeface="Arial"/>
              <a:buChar char="•"/>
            </a:pPr>
            <a:r>
              <a:rPr lang="en-US" sz="2400">
                <a:solidFill>
                  <a:srgbClr val="FFFFFF"/>
                </a:solidFill>
                <a:latin typeface="Arial"/>
                <a:ea typeface="Arial"/>
                <a:cs typeface="Arial"/>
                <a:sym typeface="Arial"/>
              </a:rPr>
              <a:t>ltl - linear time temporal logic formulae for specifying correctness requirements.</a:t>
            </a:r>
            <a:endParaRPr sz="2400">
              <a:solidFill>
                <a:srgbClr val="FFFFFF"/>
              </a:solidFill>
              <a:latin typeface="Arial"/>
              <a:ea typeface="Arial"/>
              <a:cs typeface="Arial"/>
              <a:sym typeface="Arial"/>
            </a:endParaRPr>
          </a:p>
          <a:p>
            <a:pPr indent="-381000" lvl="0" marL="457200" marR="0" rtl="0" algn="l">
              <a:lnSpc>
                <a:spcPct val="100000"/>
              </a:lnSpc>
              <a:spcBef>
                <a:spcPts val="0"/>
              </a:spcBef>
              <a:spcAft>
                <a:spcPts val="0"/>
              </a:spcAft>
              <a:buClr>
                <a:srgbClr val="FFFFFF"/>
              </a:buClr>
              <a:buSzPts val="2400"/>
              <a:buFont typeface="Arial"/>
              <a:buChar char="•"/>
            </a:pPr>
            <a:r>
              <a:rPr lang="en-US" sz="2400">
                <a:solidFill>
                  <a:srgbClr val="FFFFFF"/>
                </a:solidFill>
                <a:latin typeface="Arial"/>
                <a:ea typeface="Arial"/>
                <a:cs typeface="Arial"/>
                <a:sym typeface="Arial"/>
              </a:rPr>
              <a:t>The easiest way to specify an LTL property is to specify it inline. The formula is specified globally (i.e., outside all proctype or init declarations) with the following syntax:</a:t>
            </a:r>
            <a:endParaRPr sz="2400">
              <a:solidFill>
                <a:srgbClr val="FFFFFF"/>
              </a:solidFill>
              <a:latin typeface="Arial"/>
              <a:ea typeface="Arial"/>
              <a:cs typeface="Arial"/>
              <a:sym typeface="Arial"/>
            </a:endParaRPr>
          </a:p>
          <a:p>
            <a:pPr indent="-381000" lvl="1" marL="914400" marR="0" rtl="0" algn="l">
              <a:lnSpc>
                <a:spcPct val="100000"/>
              </a:lnSpc>
              <a:spcBef>
                <a:spcPts val="0"/>
              </a:spcBef>
              <a:spcAft>
                <a:spcPts val="0"/>
              </a:spcAft>
              <a:buClr>
                <a:srgbClr val="FFFFFF"/>
              </a:buClr>
              <a:buSzPts val="2400"/>
              <a:buFont typeface="Arial"/>
              <a:buChar char="–"/>
            </a:pPr>
            <a:r>
              <a:rPr lang="en-US" sz="2400">
                <a:solidFill>
                  <a:srgbClr val="FFFFFF"/>
                </a:solidFill>
                <a:latin typeface="Arial"/>
                <a:ea typeface="Arial"/>
                <a:cs typeface="Arial"/>
                <a:sym typeface="Arial"/>
              </a:rPr>
              <a:t>ltl [ name ] '{'  formula '}'</a:t>
            </a:r>
            <a:endParaRPr sz="2400">
              <a:solidFill>
                <a:srgbClr val="FFFFFF"/>
              </a:solidFill>
              <a:latin typeface="Arial"/>
              <a:ea typeface="Arial"/>
              <a:cs typeface="Arial"/>
              <a:sym typeface="Arial"/>
            </a:endParaRPr>
          </a:p>
          <a:p>
            <a:pPr indent="-381000" lvl="0" marL="457200" marR="0" rtl="0" algn="l">
              <a:lnSpc>
                <a:spcPct val="100000"/>
              </a:lnSpc>
              <a:spcBef>
                <a:spcPts val="0"/>
              </a:spcBef>
              <a:spcAft>
                <a:spcPts val="0"/>
              </a:spcAft>
              <a:buClr>
                <a:srgbClr val="FFFFFF"/>
              </a:buClr>
              <a:buSzPts val="2400"/>
              <a:buFont typeface="Arial"/>
              <a:buChar char="•"/>
            </a:pPr>
            <a:r>
              <a:rPr lang="en-US" sz="2400">
                <a:solidFill>
                  <a:srgbClr val="FFFFFF"/>
                </a:solidFill>
                <a:latin typeface="Arial"/>
                <a:ea typeface="Arial"/>
                <a:cs typeface="Arial"/>
                <a:sym typeface="Arial"/>
              </a:rPr>
              <a:t>ltl p1 { []&lt;&gt; p }</a:t>
            </a:r>
            <a:endParaRPr sz="2400">
              <a:solidFill>
                <a:srgbClr val="FFFFFF"/>
              </a:solidFill>
              <a:latin typeface="Arial"/>
              <a:ea typeface="Arial"/>
              <a:cs typeface="Arial"/>
              <a:sym typeface="Arial"/>
            </a:endParaRPr>
          </a:p>
          <a:p>
            <a:pPr indent="-381000" lvl="1" marL="914400" marR="0" rtl="0" algn="l">
              <a:lnSpc>
                <a:spcPct val="100000"/>
              </a:lnSpc>
              <a:spcBef>
                <a:spcPts val="0"/>
              </a:spcBef>
              <a:spcAft>
                <a:spcPts val="0"/>
              </a:spcAft>
              <a:buClr>
                <a:srgbClr val="FFFFFF"/>
              </a:buClr>
              <a:buSzPts val="2400"/>
              <a:buFont typeface="Arial"/>
              <a:buChar char="–"/>
            </a:pPr>
            <a:r>
              <a:rPr lang="en-US" sz="2400">
                <a:solidFill>
                  <a:srgbClr val="FFFFFF"/>
                </a:solidFill>
                <a:latin typeface="Arial"/>
                <a:ea typeface="Arial"/>
                <a:cs typeface="Arial"/>
                <a:sym typeface="Arial"/>
              </a:rPr>
              <a:t>ltl p2 { always eventually p }</a:t>
            </a:r>
            <a:endParaRPr sz="2400">
              <a:solidFill>
                <a:srgbClr val="FFFFFF"/>
              </a:solidFill>
              <a:latin typeface="Arial"/>
              <a:ea typeface="Arial"/>
              <a:cs typeface="Arial"/>
              <a:sym typeface="Arial"/>
            </a:endParaRPr>
          </a:p>
          <a:p>
            <a:pPr indent="-381000" lvl="0" marL="457200" marR="0" rtl="0" algn="l">
              <a:lnSpc>
                <a:spcPct val="100000"/>
              </a:lnSpc>
              <a:spcBef>
                <a:spcPts val="0"/>
              </a:spcBef>
              <a:spcAft>
                <a:spcPts val="0"/>
              </a:spcAft>
              <a:buClr>
                <a:srgbClr val="FFFFFF"/>
              </a:buClr>
              <a:buSzPts val="2400"/>
              <a:buFont typeface="Arial"/>
              <a:buChar char="•"/>
            </a:pPr>
            <a:r>
              <a:rPr lang="en-US" sz="2400">
                <a:solidFill>
                  <a:srgbClr val="FFFFFF"/>
                </a:solidFill>
                <a:latin typeface="Arial"/>
                <a:ea typeface="Arial"/>
                <a:cs typeface="Arial"/>
                <a:sym typeface="Arial"/>
              </a:rPr>
              <a:t>ltl p3 { eventually (a &gt; b) implies len(q) == 0 }</a:t>
            </a:r>
            <a:endParaRPr sz="2400">
              <a:solidFill>
                <a:srgbClr val="FFFFFF"/>
              </a:solidFill>
              <a:latin typeface="Arial"/>
              <a:ea typeface="Arial"/>
              <a:cs typeface="Arial"/>
              <a:sym typeface="Arial"/>
            </a:endParaRPr>
          </a:p>
          <a:p>
            <a:pPr indent="0" lvl="0" marL="914400" marR="0" rtl="0" algn="l">
              <a:lnSpc>
                <a:spcPct val="100000"/>
              </a:lnSpc>
              <a:spcBef>
                <a:spcPts val="0"/>
              </a:spcBef>
              <a:spcAft>
                <a:spcPts val="0"/>
              </a:spcAft>
              <a:buNone/>
            </a:pPr>
            <a:r>
              <a:t/>
            </a:r>
            <a:endParaRPr sz="1800">
              <a:solidFill>
                <a:srgbClr val="FFFFFF"/>
              </a:solidFill>
              <a:latin typeface="Arial"/>
              <a:ea typeface="Arial"/>
              <a:cs typeface="Arial"/>
              <a:sym typeface="Arial"/>
            </a:endParaRPr>
          </a:p>
          <a:p>
            <a:pPr indent="0" lvl="0" marL="914400" marR="0" rtl="0" algn="l">
              <a:lnSpc>
                <a:spcPct val="100000"/>
              </a:lnSpc>
              <a:spcBef>
                <a:spcPts val="0"/>
              </a:spcBef>
              <a:spcAft>
                <a:spcPts val="0"/>
              </a:spcAft>
              <a:buNone/>
            </a:pPr>
            <a:r>
              <a:t/>
            </a:r>
            <a:endParaRPr sz="18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highlight>
                <a:srgbClr val="FFFFFF"/>
              </a:highlight>
              <a:latin typeface="Arial"/>
              <a:ea typeface="Arial"/>
              <a:cs typeface="Arial"/>
              <a:sym typeface="Arial"/>
            </a:endParaRPr>
          </a:p>
          <a:p>
            <a:pPr indent="0" lvl="0" marL="0" rtl="0" algn="l">
              <a:spcBef>
                <a:spcPts val="640"/>
              </a:spcBef>
              <a:spcAft>
                <a:spcPts val="0"/>
              </a:spcAft>
              <a:buNone/>
            </a:pPr>
            <a:r>
              <a:t/>
            </a:r>
            <a:endParaRPr sz="1100">
              <a:solidFill>
                <a:schemeClr val="dk1"/>
              </a:solidFill>
              <a:highlight>
                <a:srgbClr val="FFFFFF"/>
              </a:highlight>
              <a:latin typeface="Arial"/>
              <a:ea typeface="Arial"/>
              <a:cs typeface="Arial"/>
              <a:sym typeface="Arial"/>
            </a:endParaRPr>
          </a:p>
          <a:p>
            <a:pPr indent="0" lvl="0" marL="0" rtl="0" algn="l">
              <a:spcBef>
                <a:spcPts val="640"/>
              </a:spcBef>
              <a:spcAft>
                <a:spcPts val="0"/>
              </a:spcAft>
              <a:buNone/>
            </a:pPr>
            <a:r>
              <a:t/>
            </a:r>
            <a:endParaRPr sz="1100">
              <a:solidFill>
                <a:schemeClr val="dk1"/>
              </a:solidFill>
              <a:highlight>
                <a:srgbClr val="FFFFFF"/>
              </a:highlight>
              <a:latin typeface="Arial"/>
              <a:ea typeface="Arial"/>
              <a:cs typeface="Arial"/>
              <a:sym typeface="Arial"/>
            </a:endParaRPr>
          </a:p>
        </p:txBody>
      </p:sp>
      <p:sp>
        <p:nvSpPr>
          <p:cNvPr id="378" name="Google Shape;378;p43"/>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4"/>
          <p:cNvSpPr txBox="1"/>
          <p:nvPr>
            <p:ph type="title"/>
          </p:nvPr>
        </p:nvSpPr>
        <p:spPr>
          <a:xfrm>
            <a:off x="685800" y="402725"/>
            <a:ext cx="7772400" cy="53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400"/>
              <a:t>Example:-</a:t>
            </a:r>
            <a:endParaRPr sz="2400"/>
          </a:p>
        </p:txBody>
      </p:sp>
      <p:sp>
        <p:nvSpPr>
          <p:cNvPr id="385" name="Google Shape;385;p44"/>
          <p:cNvSpPr txBox="1"/>
          <p:nvPr>
            <p:ph idx="1" type="body"/>
          </p:nvPr>
        </p:nvSpPr>
        <p:spPr>
          <a:xfrm>
            <a:off x="118450" y="935825"/>
            <a:ext cx="8339700" cy="51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US" sz="1800">
                <a:solidFill>
                  <a:srgbClr val="FFFFFF"/>
                </a:solidFill>
                <a:latin typeface="Arial"/>
                <a:ea typeface="Arial"/>
                <a:cs typeface="Arial"/>
                <a:sym typeface="Arial"/>
              </a:rPr>
              <a:t>1 chan q; int a;</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US" sz="1800">
                <a:solidFill>
                  <a:srgbClr val="FFFFFF"/>
                </a:solidFill>
                <a:latin typeface="Arial"/>
                <a:ea typeface="Arial"/>
                <a:cs typeface="Arial"/>
                <a:sym typeface="Arial"/>
              </a:rPr>
              <a:t>2	</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US" sz="1800">
                <a:solidFill>
                  <a:srgbClr val="FFFFFF"/>
                </a:solidFill>
                <a:latin typeface="Arial"/>
                <a:ea typeface="Arial"/>
                <a:cs typeface="Arial"/>
                <a:sym typeface="Arial"/>
              </a:rPr>
              <a:t>3  ltl c6 { [] ( (len(q) &lt; 2) -&gt; (len(q) &gt; 0) ) }</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US" sz="1800">
                <a:solidFill>
                  <a:srgbClr val="FFFFFF"/>
                </a:solidFill>
                <a:latin typeface="Arial"/>
                <a:ea typeface="Arial"/>
                <a:cs typeface="Arial"/>
                <a:sym typeface="Arial"/>
              </a:rPr>
              <a:t>4	</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US" sz="1800">
                <a:solidFill>
                  <a:srgbClr val="FFFFFF"/>
                </a:solidFill>
                <a:latin typeface="Arial"/>
                <a:ea typeface="Arial"/>
                <a:cs typeface="Arial"/>
                <a:sym typeface="Arial"/>
              </a:rPr>
              <a:t>5  init { printf("hello world\n") }</a:t>
            </a:r>
            <a:endParaRPr/>
          </a:p>
        </p:txBody>
      </p:sp>
      <p:sp>
        <p:nvSpPr>
          <p:cNvPr id="386" name="Google Shape;386;p44"/>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387" name="Google Shape;387;p44"/>
          <p:cNvPicPr preferRelativeResize="0"/>
          <p:nvPr/>
        </p:nvPicPr>
        <p:blipFill>
          <a:blip r:embed="rId3">
            <a:alphaModFix/>
          </a:blip>
          <a:stretch>
            <a:fillRect/>
          </a:stretch>
        </p:blipFill>
        <p:spPr>
          <a:xfrm>
            <a:off x="781725" y="4219925"/>
            <a:ext cx="7296249" cy="1818125"/>
          </a:xfrm>
          <a:prstGeom prst="rect">
            <a:avLst/>
          </a:prstGeom>
          <a:noFill/>
          <a:ln>
            <a:noFill/>
          </a:ln>
        </p:spPr>
      </p:pic>
      <p:pic>
        <p:nvPicPr>
          <p:cNvPr id="388" name="Google Shape;388;p44"/>
          <p:cNvPicPr preferRelativeResize="0"/>
          <p:nvPr/>
        </p:nvPicPr>
        <p:blipFill>
          <a:blip r:embed="rId4">
            <a:alphaModFix/>
          </a:blip>
          <a:stretch>
            <a:fillRect/>
          </a:stretch>
        </p:blipFill>
        <p:spPr>
          <a:xfrm>
            <a:off x="4323275" y="402725"/>
            <a:ext cx="4619375" cy="3606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ph type="title"/>
          </p:nvPr>
        </p:nvSpPr>
        <p:spPr>
          <a:xfrm>
            <a:off x="685800" y="142125"/>
            <a:ext cx="7772400" cy="10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Promela syntax for LTL</a:t>
            </a:r>
            <a:endParaRPr sz="3000"/>
          </a:p>
        </p:txBody>
      </p:sp>
      <p:sp>
        <p:nvSpPr>
          <p:cNvPr id="395" name="Google Shape;395;p45"/>
          <p:cNvSpPr txBox="1"/>
          <p:nvPr>
            <p:ph idx="1" type="body"/>
          </p:nvPr>
        </p:nvSpPr>
        <p:spPr>
          <a:xfrm>
            <a:off x="685800" y="1101550"/>
            <a:ext cx="7772400" cy="4994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40"/>
              </a:spcBef>
              <a:spcAft>
                <a:spcPts val="0"/>
              </a:spcAft>
              <a:buNone/>
            </a:pPr>
            <a:r>
              <a:rPr lang="en-US" sz="1400"/>
              <a:t>Grammar:</a:t>
            </a:r>
            <a:endParaRPr sz="1400"/>
          </a:p>
          <a:p>
            <a:pPr indent="0" lvl="0" marL="0" marR="0" rtl="0" algn="l">
              <a:lnSpc>
                <a:spcPct val="100000"/>
              </a:lnSpc>
              <a:spcBef>
                <a:spcPts val="640"/>
              </a:spcBef>
              <a:spcAft>
                <a:spcPts val="0"/>
              </a:spcAft>
              <a:buNone/>
            </a:pPr>
            <a:r>
              <a:rPr lang="en-US" sz="1400"/>
              <a:t>	ltl ::= opd | ( ltl ) | ltl binop ltl | unop ltl</a:t>
            </a:r>
            <a:endParaRPr sz="1400"/>
          </a:p>
          <a:p>
            <a:pPr indent="0" lvl="0" marL="0" marR="0" rtl="0" algn="l">
              <a:lnSpc>
                <a:spcPct val="100000"/>
              </a:lnSpc>
              <a:spcBef>
                <a:spcPts val="640"/>
              </a:spcBef>
              <a:spcAft>
                <a:spcPts val="0"/>
              </a:spcAft>
              <a:buNone/>
            </a:pPr>
            <a:r>
              <a:rPr lang="en-US" sz="1400"/>
              <a:t>Operands (opd):</a:t>
            </a:r>
            <a:endParaRPr sz="1400"/>
          </a:p>
          <a:p>
            <a:pPr indent="0" lvl="0" marL="0" marR="0" rtl="0" algn="l">
              <a:lnSpc>
                <a:spcPct val="100000"/>
              </a:lnSpc>
              <a:spcBef>
                <a:spcPts val="640"/>
              </a:spcBef>
              <a:spcAft>
                <a:spcPts val="0"/>
              </a:spcAft>
              <a:buNone/>
            </a:pPr>
            <a:r>
              <a:rPr lang="en-US" sz="1400"/>
              <a:t>	true, false, user-defined names starting with a lower-case letter,</a:t>
            </a:r>
            <a:endParaRPr sz="1400"/>
          </a:p>
          <a:p>
            <a:pPr indent="0" lvl="0" marL="0" marR="0" rtl="0" algn="l">
              <a:lnSpc>
                <a:spcPct val="100000"/>
              </a:lnSpc>
              <a:spcBef>
                <a:spcPts val="640"/>
              </a:spcBef>
              <a:spcAft>
                <a:spcPts val="0"/>
              </a:spcAft>
              <a:buNone/>
            </a:pPr>
            <a:r>
              <a:rPr lang="en-US" sz="1400"/>
              <a:t>	or embedded expressions inside curly braces, e.g.,: { a+b&gt;n }.</a:t>
            </a:r>
            <a:endParaRPr sz="1400"/>
          </a:p>
          <a:p>
            <a:pPr indent="0" lvl="0" marL="0" marR="0" rtl="0" algn="l">
              <a:lnSpc>
                <a:spcPct val="100000"/>
              </a:lnSpc>
              <a:spcBef>
                <a:spcPts val="640"/>
              </a:spcBef>
              <a:spcAft>
                <a:spcPts val="0"/>
              </a:spcAft>
              <a:buNone/>
            </a:pPr>
            <a:r>
              <a:rPr lang="en-US" sz="1400"/>
              <a:t>Unary Operators (unop):</a:t>
            </a:r>
            <a:endParaRPr sz="1400"/>
          </a:p>
          <a:p>
            <a:pPr indent="0" lvl="0" marL="0" marR="0" rtl="0" algn="l">
              <a:lnSpc>
                <a:spcPct val="100000"/>
              </a:lnSpc>
              <a:spcBef>
                <a:spcPts val="640"/>
              </a:spcBef>
              <a:spcAft>
                <a:spcPts val="0"/>
              </a:spcAft>
              <a:buNone/>
            </a:pPr>
            <a:r>
              <a:rPr lang="en-US" sz="1400"/>
              <a:t>	[]	(the temporal operator </a:t>
            </a:r>
            <a:r>
              <a:rPr b="1" lang="en-US" sz="1400"/>
              <a:t>always)</a:t>
            </a:r>
            <a:endParaRPr b="1" sz="1400"/>
          </a:p>
          <a:p>
            <a:pPr indent="0" lvl="0" marL="0" marR="0" rtl="0" algn="l">
              <a:lnSpc>
                <a:spcPct val="100000"/>
              </a:lnSpc>
              <a:spcBef>
                <a:spcPts val="640"/>
              </a:spcBef>
              <a:spcAft>
                <a:spcPts val="0"/>
              </a:spcAft>
              <a:buNone/>
            </a:pPr>
            <a:r>
              <a:rPr lang="en-US" sz="1400"/>
              <a:t>	&lt;&gt;	(the temporal operator </a:t>
            </a:r>
            <a:r>
              <a:rPr b="1" lang="en-US" sz="1400"/>
              <a:t>eventually</a:t>
            </a:r>
            <a:r>
              <a:rPr lang="en-US" sz="1400"/>
              <a:t>)</a:t>
            </a:r>
            <a:endParaRPr sz="1400"/>
          </a:p>
          <a:p>
            <a:pPr indent="0" lvl="0" marL="0" marR="0" rtl="0" algn="l">
              <a:lnSpc>
                <a:spcPct val="100000"/>
              </a:lnSpc>
              <a:spcBef>
                <a:spcPts val="640"/>
              </a:spcBef>
              <a:spcAft>
                <a:spcPts val="0"/>
              </a:spcAft>
              <a:buNone/>
            </a:pPr>
            <a:r>
              <a:rPr lang="en-US" sz="1400"/>
              <a:t>	! 	(the boolean operator for </a:t>
            </a:r>
            <a:r>
              <a:rPr b="1" lang="en-US" sz="1400"/>
              <a:t>negation</a:t>
            </a:r>
            <a:r>
              <a:rPr lang="en-US" sz="1400"/>
              <a:t>)</a:t>
            </a:r>
            <a:endParaRPr sz="1400"/>
          </a:p>
          <a:p>
            <a:pPr indent="0" lvl="0" marL="0" marR="0" rtl="0" algn="l">
              <a:lnSpc>
                <a:spcPct val="100000"/>
              </a:lnSpc>
              <a:spcBef>
                <a:spcPts val="640"/>
              </a:spcBef>
              <a:spcAft>
                <a:spcPts val="0"/>
              </a:spcAft>
              <a:buNone/>
            </a:pPr>
            <a:r>
              <a:rPr lang="en-US" sz="1400"/>
              <a:t>Binary Operators (binop):</a:t>
            </a:r>
            <a:endParaRPr sz="1400"/>
          </a:p>
          <a:p>
            <a:pPr indent="0" lvl="0" marL="0" marR="0" rtl="0" algn="l">
              <a:lnSpc>
                <a:spcPct val="100000"/>
              </a:lnSpc>
              <a:spcBef>
                <a:spcPts val="640"/>
              </a:spcBef>
              <a:spcAft>
                <a:spcPts val="0"/>
              </a:spcAft>
              <a:buNone/>
            </a:pPr>
            <a:r>
              <a:rPr lang="en-US" sz="1400"/>
              <a:t>	U 	(the temporal operator strong until)</a:t>
            </a:r>
            <a:endParaRPr sz="1400"/>
          </a:p>
          <a:p>
            <a:pPr indent="0" lvl="0" marL="0" marR="0" rtl="0" algn="l">
              <a:lnSpc>
                <a:spcPct val="100000"/>
              </a:lnSpc>
              <a:spcBef>
                <a:spcPts val="640"/>
              </a:spcBef>
              <a:spcAft>
                <a:spcPts val="0"/>
              </a:spcAft>
              <a:buNone/>
            </a:pPr>
            <a:r>
              <a:rPr lang="en-US" sz="1400"/>
              <a:t>	W	(the temporal operator weak until (only when used in inline formula)</a:t>
            </a:r>
            <a:endParaRPr sz="1400"/>
          </a:p>
          <a:p>
            <a:pPr indent="0" lvl="0" marL="0" marR="0" rtl="0" algn="l">
              <a:lnSpc>
                <a:spcPct val="100000"/>
              </a:lnSpc>
              <a:spcBef>
                <a:spcPts val="640"/>
              </a:spcBef>
              <a:spcAft>
                <a:spcPts val="0"/>
              </a:spcAft>
              <a:buNone/>
            </a:pPr>
            <a:r>
              <a:rPr lang="en-US" sz="1400"/>
              <a:t>	V 	(the dual of U): (p V q) means !(!p U !q))</a:t>
            </a:r>
            <a:endParaRPr sz="1400"/>
          </a:p>
          <a:p>
            <a:pPr indent="0" lvl="0" marL="0" marR="0" rtl="0" algn="l">
              <a:lnSpc>
                <a:spcPct val="100000"/>
              </a:lnSpc>
              <a:spcBef>
                <a:spcPts val="640"/>
              </a:spcBef>
              <a:spcAft>
                <a:spcPts val="0"/>
              </a:spcAft>
              <a:buNone/>
            </a:pPr>
            <a:r>
              <a:rPr lang="en-US" sz="1400"/>
              <a:t>	&amp;&amp;	(the boolean operator for logical and)</a:t>
            </a:r>
            <a:endParaRPr sz="1400"/>
          </a:p>
          <a:p>
            <a:pPr indent="0" lvl="0" marL="0" marR="0" rtl="0" algn="l">
              <a:lnSpc>
                <a:spcPct val="100000"/>
              </a:lnSpc>
              <a:spcBef>
                <a:spcPts val="640"/>
              </a:spcBef>
              <a:spcAft>
                <a:spcPts val="0"/>
              </a:spcAft>
              <a:buNone/>
            </a:pPr>
            <a:r>
              <a:rPr lang="en-US" sz="1400"/>
              <a:t>	||	(the boolean operator for logical or)</a:t>
            </a:r>
            <a:endParaRPr sz="1400"/>
          </a:p>
          <a:p>
            <a:pPr indent="0" lvl="0" marL="0" marR="0" rtl="0" algn="l">
              <a:lnSpc>
                <a:spcPct val="100000"/>
              </a:lnSpc>
              <a:spcBef>
                <a:spcPts val="640"/>
              </a:spcBef>
              <a:spcAft>
                <a:spcPts val="0"/>
              </a:spcAft>
              <a:buNone/>
            </a:pPr>
            <a:r>
              <a:rPr lang="en-US" sz="1400"/>
              <a:t>	/\	(alternative form of &amp;&amp;)</a:t>
            </a:r>
            <a:endParaRPr sz="1400"/>
          </a:p>
          <a:p>
            <a:pPr indent="0" lvl="0" marL="0" marR="0" rtl="0" algn="l">
              <a:lnSpc>
                <a:spcPct val="100000"/>
              </a:lnSpc>
              <a:spcBef>
                <a:spcPts val="640"/>
              </a:spcBef>
              <a:spcAft>
                <a:spcPts val="0"/>
              </a:spcAft>
              <a:buNone/>
            </a:pPr>
            <a:r>
              <a:rPr lang="en-US" sz="1400"/>
              <a:t>	\/	(alternative form of ||)</a:t>
            </a:r>
            <a:endParaRPr sz="1400"/>
          </a:p>
          <a:p>
            <a:pPr indent="0" lvl="0" marL="0" marR="0" rtl="0" algn="l">
              <a:lnSpc>
                <a:spcPct val="100000"/>
              </a:lnSpc>
              <a:spcBef>
                <a:spcPts val="640"/>
              </a:spcBef>
              <a:spcAft>
                <a:spcPts val="0"/>
              </a:spcAft>
              <a:buNone/>
            </a:pPr>
            <a:r>
              <a:rPr lang="en-US" sz="1400"/>
              <a:t>	-&gt;	(the boolean operator for logical implication)</a:t>
            </a:r>
            <a:endParaRPr sz="1400"/>
          </a:p>
          <a:p>
            <a:pPr indent="0" lvl="0" marL="0" marR="0" rtl="0" algn="l">
              <a:lnSpc>
                <a:spcPct val="100000"/>
              </a:lnSpc>
              <a:spcBef>
                <a:spcPts val="640"/>
              </a:spcBef>
              <a:spcAft>
                <a:spcPts val="0"/>
              </a:spcAft>
              <a:buNone/>
            </a:pPr>
            <a:r>
              <a:rPr lang="en-US" sz="1400"/>
              <a:t>	&lt;-&gt;	(the boolean operator for logical equivalence)</a:t>
            </a:r>
            <a:endParaRPr sz="1400"/>
          </a:p>
          <a:p>
            <a:pPr indent="0" lvl="0" marL="0" rtl="0" algn="l">
              <a:spcBef>
                <a:spcPts val="640"/>
              </a:spcBef>
              <a:spcAft>
                <a:spcPts val="0"/>
              </a:spcAft>
              <a:buNone/>
            </a:pPr>
            <a:r>
              <a:t/>
            </a:r>
            <a:endParaRPr sz="1800"/>
          </a:p>
        </p:txBody>
      </p:sp>
      <p:sp>
        <p:nvSpPr>
          <p:cNvPr id="396" name="Google Shape;396;p45"/>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6"/>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46"/>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p:txBody>
      </p:sp>
      <p:sp>
        <p:nvSpPr>
          <p:cNvPr id="404" name="Google Shape;404;p46"/>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405" name="Google Shape;405;p46"/>
          <p:cNvPicPr preferRelativeResize="0"/>
          <p:nvPr/>
        </p:nvPicPr>
        <p:blipFill rotWithShape="1">
          <a:blip r:embed="rId3">
            <a:alphaModFix/>
          </a:blip>
          <a:srcRect b="-3842" l="0" r="0" t="0"/>
          <a:stretch/>
        </p:blipFill>
        <p:spPr>
          <a:xfrm>
            <a:off x="0" y="0"/>
            <a:ext cx="9144000" cy="6396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7"/>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47"/>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p:txBody>
      </p:sp>
      <p:sp>
        <p:nvSpPr>
          <p:cNvPr id="413" name="Google Shape;413;p47"/>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414" name="Google Shape;414;p47"/>
          <p:cNvPicPr preferRelativeResize="0"/>
          <p:nvPr/>
        </p:nvPicPr>
        <p:blipFill>
          <a:blip r:embed="rId3">
            <a:alphaModFix/>
          </a:blip>
          <a:stretch>
            <a:fillRect/>
          </a:stretch>
        </p:blipFill>
        <p:spPr>
          <a:xfrm>
            <a:off x="0" y="59225"/>
            <a:ext cx="9144000" cy="6313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8"/>
          <p:cNvSpPr txBox="1"/>
          <p:nvPr>
            <p:ph type="title"/>
          </p:nvPr>
        </p:nvSpPr>
        <p:spPr>
          <a:xfrm>
            <a:off x="685800" y="304800"/>
            <a:ext cx="77724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Verification in SPIN</a:t>
            </a:r>
            <a:endParaRPr/>
          </a:p>
        </p:txBody>
      </p:sp>
      <p:sp>
        <p:nvSpPr>
          <p:cNvPr id="420" name="Google Shape;420;p48"/>
          <p:cNvSpPr txBox="1"/>
          <p:nvPr>
            <p:ph idx="1" type="body"/>
          </p:nvPr>
        </p:nvSpPr>
        <p:spPr>
          <a:xfrm>
            <a:off x="685800" y="1628274"/>
            <a:ext cx="7772400" cy="5077200"/>
          </a:xfrm>
          <a:prstGeom prst="rect">
            <a:avLst/>
          </a:prstGeom>
          <a:noFill/>
          <a:ln cap="flat" cmpd="sng" w="9525">
            <a:solidFill>
              <a:srgbClr val="00B0F0"/>
            </a:solidFill>
            <a:prstDash val="solid"/>
            <a:round/>
            <a:headEnd len="sm" w="sm" type="none"/>
            <a:tailEnd len="sm" w="sm" type="none"/>
          </a:ln>
        </p:spPr>
        <p:txBody>
          <a:bodyPr anchorCtr="0" anchor="t" bIns="91425" lIns="91425" spcFirstLastPara="1" rIns="91425" wrap="square" tIns="91425">
            <a:noAutofit/>
          </a:bodyPr>
          <a:lstStyle/>
          <a:p>
            <a:pPr indent="-203200" lvl="0" marL="342900" marR="0" rtl="0" algn="l">
              <a:lnSpc>
                <a:spcPct val="100000"/>
              </a:lnSpc>
              <a:spcBef>
                <a:spcPts val="0"/>
              </a:spcBef>
              <a:spcAft>
                <a:spcPts val="0"/>
              </a:spcAft>
              <a:buClr>
                <a:schemeClr val="lt1"/>
              </a:buClr>
              <a:buSzPts val="3200"/>
              <a:buFont typeface="Tahoma"/>
              <a:buChar char="•"/>
            </a:pPr>
            <a:r>
              <a:rPr lang="en-US"/>
              <a:t> A </a:t>
            </a:r>
            <a:r>
              <a:rPr lang="en-US">
                <a:solidFill>
                  <a:srgbClr val="FFFF00"/>
                </a:solidFill>
              </a:rPr>
              <a:t>Promela specification </a:t>
            </a:r>
            <a:r>
              <a:rPr lang="en-US"/>
              <a:t>defines a model, </a:t>
            </a:r>
            <a:r>
              <a:rPr lang="en-US">
                <a:solidFill>
                  <a:srgbClr val="3EDD13"/>
                </a:solidFill>
              </a:rPr>
              <a:t>M</a:t>
            </a:r>
            <a:r>
              <a:rPr lang="en-US"/>
              <a:t> i.e., a set of sequences.</a:t>
            </a:r>
            <a:endParaRPr/>
          </a:p>
          <a:p>
            <a:pPr indent="-203200" lvl="0" marL="342900" marR="0" rtl="0" algn="l">
              <a:lnSpc>
                <a:spcPct val="100000"/>
              </a:lnSpc>
              <a:spcBef>
                <a:spcPts val="640"/>
              </a:spcBef>
              <a:spcAft>
                <a:spcPts val="0"/>
              </a:spcAft>
              <a:buClr>
                <a:schemeClr val="lt1"/>
              </a:buClr>
              <a:buSzPts val="3200"/>
              <a:buFont typeface="Tahoma"/>
              <a:buChar char="•"/>
            </a:pPr>
            <a:r>
              <a:rPr lang="en-US"/>
              <a:t> The </a:t>
            </a:r>
            <a:r>
              <a:rPr lang="en-US">
                <a:solidFill>
                  <a:srgbClr val="FFFF00"/>
                </a:solidFill>
              </a:rPr>
              <a:t>LTL formula </a:t>
            </a:r>
            <a:r>
              <a:rPr lang="en-US"/>
              <a:t>specifies a set of behaviors, </a:t>
            </a:r>
            <a:r>
              <a:rPr lang="en-US">
                <a:solidFill>
                  <a:srgbClr val="3EDD13"/>
                </a:solidFill>
              </a:rPr>
              <a:t>L</a:t>
            </a:r>
            <a:r>
              <a:rPr lang="en-US"/>
              <a:t>, that must hold.</a:t>
            </a:r>
            <a:endParaRPr/>
          </a:p>
          <a:p>
            <a:pPr indent="-203200" lvl="0" marL="342900" marR="0" rtl="0" algn="l">
              <a:lnSpc>
                <a:spcPct val="100000"/>
              </a:lnSpc>
              <a:spcBef>
                <a:spcPts val="640"/>
              </a:spcBef>
              <a:spcAft>
                <a:spcPts val="0"/>
              </a:spcAft>
              <a:buClr>
                <a:schemeClr val="lt1"/>
              </a:buClr>
              <a:buSzPts val="3200"/>
              <a:buFont typeface="Tahoma"/>
              <a:buChar char="•"/>
            </a:pPr>
            <a:r>
              <a:rPr lang="en-US"/>
              <a:t> Correctness of the model requires that </a:t>
            </a:r>
            <a:r>
              <a:rPr lang="en-US">
                <a:solidFill>
                  <a:srgbClr val="3EDD13"/>
                </a:solidFill>
              </a:rPr>
              <a:t>M ⊆ L.</a:t>
            </a:r>
            <a:endParaRPr/>
          </a:p>
          <a:p>
            <a:pPr indent="-203200" lvl="0" marL="342900" marR="0" rtl="0" algn="l">
              <a:lnSpc>
                <a:spcPct val="100000"/>
              </a:lnSpc>
              <a:spcBef>
                <a:spcPts val="640"/>
              </a:spcBef>
              <a:spcAft>
                <a:spcPts val="0"/>
              </a:spcAft>
              <a:buClr>
                <a:schemeClr val="lt1"/>
              </a:buClr>
              <a:buSzPts val="3200"/>
              <a:buFont typeface="Tahoma"/>
              <a:buChar char="•"/>
            </a:pPr>
            <a:r>
              <a:rPr lang="en-US">
                <a:solidFill>
                  <a:srgbClr val="3EDD13"/>
                </a:solidFill>
              </a:rPr>
              <a:t> </a:t>
            </a:r>
            <a:r>
              <a:rPr lang="en-US">
                <a:solidFill>
                  <a:schemeClr val="lt1"/>
                </a:solidFill>
              </a:rPr>
              <a:t>SPIN checks that </a:t>
            </a:r>
            <a:r>
              <a:rPr lang="en-US">
                <a:solidFill>
                  <a:srgbClr val="3EDD13"/>
                </a:solidFill>
              </a:rPr>
              <a:t>M ∩ L</a:t>
            </a:r>
            <a:r>
              <a:rPr baseline="30000" lang="en-US">
                <a:solidFill>
                  <a:srgbClr val="3EDD13"/>
                </a:solidFill>
              </a:rPr>
              <a:t>c</a:t>
            </a:r>
            <a:r>
              <a:rPr lang="en-US">
                <a:solidFill>
                  <a:srgbClr val="3EDD13"/>
                </a:solidFill>
              </a:rPr>
              <a:t> = {},</a:t>
            </a:r>
            <a:r>
              <a:rPr lang="en-US"/>
              <a:t> where </a:t>
            </a:r>
            <a:r>
              <a:rPr lang="en-US">
                <a:solidFill>
                  <a:srgbClr val="3EDD13"/>
                </a:solidFill>
              </a:rPr>
              <a:t>L</a:t>
            </a:r>
            <a:r>
              <a:rPr baseline="30000" lang="en-US">
                <a:solidFill>
                  <a:srgbClr val="3EDD13"/>
                </a:solidFill>
              </a:rPr>
              <a:t>c</a:t>
            </a:r>
            <a:r>
              <a:rPr lang="en-US"/>
              <a:t> is the complement of </a:t>
            </a:r>
            <a:r>
              <a:rPr lang="en-US">
                <a:solidFill>
                  <a:srgbClr val="3EDD13"/>
                </a:solidFill>
              </a:rPr>
              <a:t>L</a:t>
            </a:r>
            <a:r>
              <a:rPr lang="en-US"/>
              <a:t>.  </a:t>
            </a:r>
            <a:endParaRPr/>
          </a:p>
          <a:p>
            <a:pPr indent="-203200" lvl="0" marL="342900" marR="0" rtl="0" algn="l">
              <a:lnSpc>
                <a:spcPct val="100000"/>
              </a:lnSpc>
              <a:spcBef>
                <a:spcPts val="640"/>
              </a:spcBef>
              <a:spcAft>
                <a:spcPts val="0"/>
              </a:spcAft>
              <a:buClr>
                <a:schemeClr val="lt1"/>
              </a:buClr>
              <a:buSzPts val="3200"/>
              <a:buFont typeface="Tahoma"/>
              <a:buChar char="•"/>
            </a:pPr>
            <a:r>
              <a:rPr lang="en-US">
                <a:solidFill>
                  <a:srgbClr val="3EDD13"/>
                </a:solidFill>
              </a:rPr>
              <a:t> L</a:t>
            </a:r>
            <a:r>
              <a:rPr baseline="30000" lang="en-US">
                <a:solidFill>
                  <a:srgbClr val="3EDD13"/>
                </a:solidFill>
              </a:rPr>
              <a:t>c </a:t>
            </a:r>
            <a:r>
              <a:rPr lang="en-US">
                <a:solidFill>
                  <a:srgbClr val="3EDD13"/>
                </a:solidFill>
              </a:rPr>
              <a:t> </a:t>
            </a:r>
            <a:r>
              <a:rPr lang="en-US"/>
              <a:t>is specified as a </a:t>
            </a:r>
            <a:r>
              <a:rPr lang="en-US">
                <a:solidFill>
                  <a:srgbClr val="FFFF00"/>
                </a:solidFill>
              </a:rPr>
              <a:t>“never claim”.</a:t>
            </a:r>
            <a:endParaRPr/>
          </a:p>
          <a:p>
            <a:pPr indent="0" lvl="0" marL="342900" marR="0" rtl="0" algn="l">
              <a:lnSpc>
                <a:spcPct val="100000"/>
              </a:lnSpc>
              <a:spcBef>
                <a:spcPts val="640"/>
              </a:spcBef>
              <a:spcAft>
                <a:spcPts val="0"/>
              </a:spcAft>
              <a:buClr>
                <a:schemeClr val="lt1"/>
              </a:buClr>
              <a:buSzPts val="3200"/>
              <a:buFont typeface="Tahoma"/>
              <a:buNone/>
            </a:pPr>
            <a:r>
              <a:t/>
            </a:r>
            <a:endParaRPr/>
          </a:p>
        </p:txBody>
      </p:sp>
      <p:sp>
        <p:nvSpPr>
          <p:cNvPr id="421" name="Google Shape;421;p48"/>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422" name="Google Shape;422;p48"/>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
        <p:nvSpPr>
          <p:cNvPr id="423" name="Google Shape;423;p48"/>
          <p:cNvSpPr txBox="1"/>
          <p:nvPr>
            <p:ph idx="10" type="dt"/>
          </p:nvPr>
        </p:nvSpPr>
        <p:spPr>
          <a:xfrm>
            <a:off x="685800" y="6172200"/>
            <a:ext cx="19050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49"/>
          <p:cNvSpPr txBox="1"/>
          <p:nvPr>
            <p:ph type="title"/>
          </p:nvPr>
        </p:nvSpPr>
        <p:spPr>
          <a:xfrm>
            <a:off x="685800" y="174400"/>
            <a:ext cx="7772400" cy="7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Notes on Never Claims and LTL</a:t>
            </a:r>
            <a:endParaRPr sz="3600"/>
          </a:p>
        </p:txBody>
      </p:sp>
      <p:sp>
        <p:nvSpPr>
          <p:cNvPr id="430" name="Google Shape;430;p49"/>
          <p:cNvSpPr txBox="1"/>
          <p:nvPr>
            <p:ph idx="1" type="body"/>
          </p:nvPr>
        </p:nvSpPr>
        <p:spPr>
          <a:xfrm>
            <a:off x="179300" y="970000"/>
            <a:ext cx="8830200" cy="51261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t>Never claims (+ accept labels) are strictly more powerful than LTL formulae </a:t>
            </a:r>
            <a:endParaRPr sz="2400"/>
          </a:p>
          <a:p>
            <a:pPr indent="0" lvl="0" marL="457200" rtl="0" algn="l">
              <a:spcBef>
                <a:spcPts val="640"/>
              </a:spcBef>
              <a:spcAft>
                <a:spcPts val="0"/>
              </a:spcAft>
              <a:buNone/>
            </a:pPr>
            <a:r>
              <a:rPr lang="en-US" sz="2400"/>
              <a:t>– Properties specifiable in LTL can be specified using never  claims </a:t>
            </a:r>
            <a:endParaRPr sz="2400"/>
          </a:p>
          <a:p>
            <a:pPr indent="0" lvl="0" marL="457200" rtl="0" algn="l">
              <a:spcBef>
                <a:spcPts val="640"/>
              </a:spcBef>
              <a:spcAft>
                <a:spcPts val="0"/>
              </a:spcAft>
              <a:buNone/>
            </a:pPr>
            <a:r>
              <a:rPr lang="en-US" sz="2400"/>
              <a:t>– but never claims can specify properties not specifiable in LTL </a:t>
            </a:r>
            <a:endParaRPr sz="2400"/>
          </a:p>
          <a:p>
            <a:pPr indent="0" lvl="0" marL="0" rtl="0" algn="l">
              <a:spcBef>
                <a:spcPts val="640"/>
              </a:spcBef>
              <a:spcAft>
                <a:spcPts val="0"/>
              </a:spcAft>
              <a:buNone/>
            </a:pPr>
            <a:r>
              <a:t/>
            </a:r>
            <a:endParaRPr sz="2400"/>
          </a:p>
          <a:p>
            <a:pPr indent="-381000" lvl="0" marL="457200" rtl="0" algn="l">
              <a:spcBef>
                <a:spcPts val="640"/>
              </a:spcBef>
              <a:spcAft>
                <a:spcPts val="0"/>
              </a:spcAft>
              <a:buSzPts val="2400"/>
              <a:buChar char="•"/>
            </a:pPr>
            <a:r>
              <a:rPr lang="en-US" sz="2400"/>
              <a:t>Code in never claims must be side-effect free; e.g. they are not allowed to modify variables. </a:t>
            </a:r>
            <a:endParaRPr sz="2400"/>
          </a:p>
          <a:p>
            <a:pPr indent="0" lvl="0" marL="0" rtl="0" algn="l">
              <a:spcBef>
                <a:spcPts val="640"/>
              </a:spcBef>
              <a:spcAft>
                <a:spcPts val="0"/>
              </a:spcAft>
              <a:buNone/>
            </a:pPr>
            <a:r>
              <a:t/>
            </a:r>
            <a:endParaRPr sz="2400"/>
          </a:p>
          <a:p>
            <a:pPr indent="-381000" lvl="0" marL="457200" rtl="0" algn="l">
              <a:spcBef>
                <a:spcPts val="640"/>
              </a:spcBef>
              <a:spcAft>
                <a:spcPts val="0"/>
              </a:spcAft>
              <a:buSzPts val="2400"/>
              <a:buChar char="•"/>
            </a:pPr>
            <a:r>
              <a:rPr lang="en-US" sz="2400"/>
              <a:t>The LTL operator next (X) is confusing – it is usually better to avoid it. (This is because if there are multiple processes, the next state will be a single step by any process, and X(p) means that p holds for all such immediately next states.)</a:t>
            </a:r>
            <a:endParaRPr sz="2400"/>
          </a:p>
        </p:txBody>
      </p:sp>
      <p:sp>
        <p:nvSpPr>
          <p:cNvPr id="431" name="Google Shape;431;p49"/>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lang="en-US"/>
              <a:t>Key things about Promela</a:t>
            </a:r>
            <a:endParaRPr/>
          </a:p>
        </p:txBody>
      </p:sp>
      <p:sp>
        <p:nvSpPr>
          <p:cNvPr id="438" name="Google Shape;438;p50"/>
          <p:cNvSpPr txBox="1"/>
          <p:nvPr>
            <p:ph idx="1" type="body"/>
          </p:nvPr>
        </p:nvSpPr>
        <p:spPr>
          <a:xfrm>
            <a:off x="706120" y="1468120"/>
            <a:ext cx="7772400" cy="4704000"/>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342900" lvl="0" marL="342900" rtl="0" algn="l">
              <a:lnSpc>
                <a:spcPct val="150000"/>
              </a:lnSpc>
              <a:spcBef>
                <a:spcPts val="480"/>
              </a:spcBef>
              <a:spcAft>
                <a:spcPts val="0"/>
              </a:spcAft>
              <a:buClr>
                <a:srgbClr val="FFFF00"/>
              </a:buClr>
              <a:buSzPts val="2400"/>
              <a:buChar char="•"/>
            </a:pPr>
            <a:r>
              <a:rPr lang="en-US" sz="2400"/>
              <a:t> -&gt; and ; are both statement separators</a:t>
            </a:r>
            <a:endParaRPr sz="2400"/>
          </a:p>
          <a:p>
            <a:pPr indent="-342900" lvl="0" marL="342900" rtl="0" algn="l">
              <a:lnSpc>
                <a:spcPct val="150000"/>
              </a:lnSpc>
              <a:spcBef>
                <a:spcPts val="480"/>
              </a:spcBef>
              <a:spcAft>
                <a:spcPts val="0"/>
              </a:spcAft>
              <a:buClr>
                <a:srgbClr val="FFFF00"/>
              </a:buClr>
              <a:buSzPts val="2400"/>
              <a:buChar char="•"/>
            </a:pPr>
            <a:r>
              <a:rPr lang="en-US" sz="2400"/>
              <a:t>No difference between conditions and statements</a:t>
            </a:r>
            <a:endParaRPr sz="2400"/>
          </a:p>
          <a:p>
            <a:pPr indent="-342900" lvl="0" marL="342900" rtl="0" algn="l">
              <a:lnSpc>
                <a:spcPct val="150000"/>
              </a:lnSpc>
              <a:spcBef>
                <a:spcPts val="480"/>
              </a:spcBef>
              <a:spcAft>
                <a:spcPts val="0"/>
              </a:spcAft>
              <a:buClr>
                <a:srgbClr val="FFFF00"/>
              </a:buClr>
              <a:buSzPts val="2400"/>
              <a:buChar char="•"/>
            </a:pPr>
            <a:r>
              <a:rPr lang="en-US" sz="2400"/>
              <a:t> -&gt; mean an INFORMAL way to declare causal relation</a:t>
            </a:r>
            <a:endParaRPr sz="2400"/>
          </a:p>
          <a:p>
            <a:pPr indent="-342900" lvl="0" marL="342900" rtl="0" algn="l">
              <a:lnSpc>
                <a:spcPct val="150000"/>
              </a:lnSpc>
              <a:spcBef>
                <a:spcPts val="480"/>
              </a:spcBef>
              <a:spcAft>
                <a:spcPts val="0"/>
              </a:spcAft>
              <a:buClr>
                <a:srgbClr val="FFFF00"/>
              </a:buClr>
              <a:buSzPts val="2400"/>
              <a:buChar char="•"/>
            </a:pPr>
            <a:r>
              <a:rPr lang="en-US" sz="2400"/>
              <a:t>Smallest process init{skip}</a:t>
            </a:r>
            <a:endParaRPr sz="2400"/>
          </a:p>
          <a:p>
            <a:pPr indent="-342900" lvl="0" marL="342900" rtl="0" algn="l">
              <a:lnSpc>
                <a:spcPct val="150000"/>
              </a:lnSpc>
              <a:spcBef>
                <a:spcPts val="480"/>
              </a:spcBef>
              <a:spcAft>
                <a:spcPts val="0"/>
              </a:spcAft>
              <a:buClr>
                <a:srgbClr val="FFFF00"/>
              </a:buClr>
              <a:buSzPts val="2400"/>
              <a:buChar char="•"/>
            </a:pPr>
            <a:r>
              <a:rPr lang="en-US" sz="2400"/>
              <a:t>A process can be terminated iff ALL THE PROCESSES IT HAS STARTED HAVE TERMINATED</a:t>
            </a:r>
            <a:endParaRPr sz="2400"/>
          </a:p>
          <a:p>
            <a:pPr indent="0" lvl="0" marL="342900" rtl="0" algn="l">
              <a:lnSpc>
                <a:spcPct val="100000"/>
              </a:lnSpc>
              <a:spcBef>
                <a:spcPts val="480"/>
              </a:spcBef>
              <a:spcAft>
                <a:spcPts val="0"/>
              </a:spcAft>
              <a:buNone/>
            </a:pPr>
            <a:r>
              <a:t/>
            </a:r>
            <a:endParaRPr sz="2400"/>
          </a:p>
          <a:p>
            <a:pPr indent="-342900" lvl="0" marL="342900" marR="0" rtl="0" algn="l">
              <a:lnSpc>
                <a:spcPct val="100000"/>
              </a:lnSpc>
              <a:spcBef>
                <a:spcPts val="40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439" name="Google Shape;439;p50"/>
          <p:cNvSpPr txBox="1"/>
          <p:nvPr>
            <p:ph idx="10" type="dt"/>
          </p:nvPr>
        </p:nvSpPr>
        <p:spPr>
          <a:xfrm>
            <a:off x="685800" y="61722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440" name="Google Shape;440;p50"/>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441" name="Google Shape;441;p50"/>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1"/>
          <p:cNvSpPr txBox="1"/>
          <p:nvPr>
            <p:ph type="title"/>
          </p:nvPr>
        </p:nvSpPr>
        <p:spPr>
          <a:xfrm>
            <a:off x="685800" y="4763"/>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800"/>
              <a:buFont typeface="Tahoma"/>
              <a:buNone/>
            </a:pPr>
            <a:r>
              <a:rPr b="0" i="0" lang="en-US" sz="3200" u="none" cap="none" strike="noStrike">
                <a:solidFill>
                  <a:schemeClr val="folHlink"/>
                </a:solidFill>
                <a:latin typeface="Tahoma"/>
                <a:ea typeface="Tahoma"/>
                <a:cs typeface="Tahoma"/>
                <a:sym typeface="Tahoma"/>
              </a:rPr>
              <a:t>Message Passing</a:t>
            </a:r>
            <a:r>
              <a:rPr b="0" i="0" lang="en-US" sz="3200" u="none" cap="none" strike="noStrike">
                <a:solidFill>
                  <a:schemeClr val="folHlink"/>
                </a:solidFill>
                <a:latin typeface="Tahoma"/>
                <a:ea typeface="Tahoma"/>
                <a:cs typeface="Tahoma"/>
                <a:sym typeface="Tahoma"/>
              </a:rPr>
              <a:t>-Channels</a:t>
            </a:r>
            <a:endParaRPr/>
          </a:p>
        </p:txBody>
      </p:sp>
      <p:sp>
        <p:nvSpPr>
          <p:cNvPr id="447" name="Google Shape;447;p51"/>
          <p:cNvSpPr txBox="1"/>
          <p:nvPr>
            <p:ph idx="1" type="body"/>
          </p:nvPr>
        </p:nvSpPr>
        <p:spPr>
          <a:xfrm>
            <a:off x="685799" y="802888"/>
            <a:ext cx="7900500" cy="5553300"/>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Char char="•"/>
            </a:pPr>
            <a:r>
              <a:rPr lang="en-US" sz="2400"/>
              <a:t>Message channels are used to model the transfer of </a:t>
            </a:r>
            <a:br>
              <a:rPr lang="en-US" sz="2400"/>
            </a:br>
            <a:r>
              <a:rPr lang="en-US" sz="2400"/>
              <a:t>data from one process to another.</a:t>
            </a:r>
            <a:endParaRPr/>
          </a:p>
          <a:p>
            <a:pPr indent="-342900" lvl="0" marL="342900" marR="0" rtl="0" algn="l">
              <a:lnSpc>
                <a:spcPct val="100000"/>
              </a:lnSpc>
              <a:spcBef>
                <a:spcPts val="0"/>
              </a:spcBef>
              <a:spcAft>
                <a:spcPts val="0"/>
              </a:spcAft>
              <a:buClr>
                <a:schemeClr val="lt1"/>
              </a:buClr>
              <a:buSzPts val="2400"/>
              <a:buFont typeface="Tahoma"/>
              <a:buChar char="•"/>
            </a:pPr>
            <a:r>
              <a:rPr b="0" i="0" lang="en-US" sz="2400" u="none" cap="none" strike="noStrike">
                <a:solidFill>
                  <a:schemeClr val="lt1"/>
                </a:solidFill>
                <a:latin typeface="Tahoma"/>
                <a:ea typeface="Tahoma"/>
                <a:cs typeface="Tahoma"/>
                <a:sym typeface="Tahoma"/>
              </a:rPr>
              <a:t>Channel declaration</a:t>
            </a:r>
            <a:endParaRPr/>
          </a:p>
          <a:p>
            <a:pPr indent="-285750" lvl="1" marL="742950" marR="0" rtl="0" algn="l">
              <a:lnSpc>
                <a:spcPct val="100000"/>
              </a:lnSpc>
              <a:spcBef>
                <a:spcPts val="400"/>
              </a:spcBef>
              <a:spcAft>
                <a:spcPts val="0"/>
              </a:spcAft>
              <a:buClr>
                <a:srgbClr val="2CD8DC"/>
              </a:buClr>
              <a:buSzPts val="2000"/>
              <a:buFont typeface="Tahoma"/>
              <a:buChar char="–"/>
            </a:pPr>
            <a:r>
              <a:rPr b="0" i="0" lang="en-US" sz="2000" u="none" cap="none" strike="noStrike">
                <a:solidFill>
                  <a:srgbClr val="2CD8DC"/>
                </a:solidFill>
                <a:latin typeface="Tahoma"/>
                <a:ea typeface="Tahoma"/>
                <a:cs typeface="Tahoma"/>
                <a:sym typeface="Tahoma"/>
              </a:rPr>
              <a:t>chan qname = [1] of {short}</a:t>
            </a:r>
            <a:endParaRPr/>
          </a:p>
          <a:p>
            <a:pPr indent="-285750" lvl="1" marL="742950" marR="0" rtl="0" algn="l">
              <a:lnSpc>
                <a:spcPct val="100000"/>
              </a:lnSpc>
              <a:spcBef>
                <a:spcPts val="400"/>
              </a:spcBef>
              <a:spcAft>
                <a:spcPts val="0"/>
              </a:spcAft>
              <a:buClr>
                <a:srgbClr val="2CD8DC"/>
              </a:buClr>
              <a:buSzPts val="2000"/>
              <a:buFont typeface="Tahoma"/>
              <a:buChar char="–"/>
            </a:pPr>
            <a:r>
              <a:rPr b="0" i="0" lang="en-US" sz="2000" u="none" cap="none" strike="noStrike">
                <a:solidFill>
                  <a:srgbClr val="2CD8DC"/>
                </a:solidFill>
                <a:latin typeface="Tahoma"/>
                <a:ea typeface="Tahoma"/>
                <a:cs typeface="Tahoma"/>
                <a:sym typeface="Tahoma"/>
              </a:rPr>
              <a:t>chan qname = [16] of {byte,int,chan,byte}</a:t>
            </a:r>
            <a:endParaRPr b="0" i="0" sz="2000" u="none" cap="none" strike="noStrike">
              <a:solidFill>
                <a:srgbClr val="2CD8DC"/>
              </a:solidFill>
              <a:latin typeface="Tahoma"/>
              <a:ea typeface="Tahoma"/>
              <a:cs typeface="Tahoma"/>
              <a:sym typeface="Tahoma"/>
            </a:endParaRPr>
          </a:p>
          <a:p>
            <a:pPr indent="-342900" lvl="0" marL="342900" marR="0" rtl="0" algn="l">
              <a:lnSpc>
                <a:spcPct val="100000"/>
              </a:lnSpc>
              <a:spcBef>
                <a:spcPts val="480"/>
              </a:spcBef>
              <a:spcAft>
                <a:spcPts val="0"/>
              </a:spcAft>
              <a:buClr>
                <a:schemeClr val="lt1"/>
              </a:buClr>
              <a:buSzPts val="2400"/>
              <a:buFont typeface="Tahoma"/>
              <a:buChar char="•"/>
            </a:pPr>
            <a:r>
              <a:rPr b="0" i="0" lang="en-US" sz="2400" u="none" cap="none" strike="noStrike">
                <a:solidFill>
                  <a:schemeClr val="lt1"/>
                </a:solidFill>
                <a:latin typeface="Tahoma"/>
                <a:ea typeface="Tahoma"/>
                <a:cs typeface="Tahoma"/>
                <a:sym typeface="Tahoma"/>
              </a:rPr>
              <a:t>Sending messages (!)</a:t>
            </a:r>
            <a:endParaRPr/>
          </a:p>
          <a:p>
            <a:pPr indent="-285750" lvl="1" marL="742950" rtl="0" algn="l">
              <a:lnSpc>
                <a:spcPct val="100000"/>
              </a:lnSpc>
              <a:spcBef>
                <a:spcPts val="400"/>
              </a:spcBef>
              <a:spcAft>
                <a:spcPts val="0"/>
              </a:spcAft>
              <a:buClr>
                <a:srgbClr val="2CD8DC"/>
              </a:buClr>
              <a:buSzPts val="2000"/>
              <a:buChar char="–"/>
            </a:pPr>
            <a:r>
              <a:rPr b="0" i="0" lang="en-US" sz="2000" u="none" cap="none" strike="noStrike">
                <a:solidFill>
                  <a:srgbClr val="2CD8DC"/>
                </a:solidFill>
                <a:latin typeface="Tahoma"/>
                <a:ea typeface="Tahoma"/>
                <a:cs typeface="Tahoma"/>
                <a:sym typeface="Tahoma"/>
              </a:rPr>
              <a:t>qname!expr</a:t>
            </a:r>
            <a:r>
              <a:rPr lang="en-US" sz="2000">
                <a:solidFill>
                  <a:srgbClr val="2CD8DC"/>
                </a:solidFill>
              </a:rPr>
              <a:t> [</a:t>
            </a:r>
            <a:r>
              <a:rPr lang="en-US" sz="2000">
                <a:solidFill>
                  <a:schemeClr val="lt1"/>
                </a:solidFill>
              </a:rPr>
              <a:t>sends the valu</a:t>
            </a:r>
            <a:r>
              <a:rPr lang="en-US" sz="2000">
                <a:solidFill>
                  <a:schemeClr val="lt1"/>
                </a:solidFill>
              </a:rPr>
              <a:t>e of the expr to channel ‘qname</a:t>
            </a:r>
            <a:r>
              <a:rPr lang="en-US" sz="2000">
                <a:solidFill>
                  <a:srgbClr val="2CD8DC"/>
                </a:solidFill>
              </a:rPr>
              <a:t>’]</a:t>
            </a:r>
            <a:endParaRPr b="0" i="0" sz="2000" u="none" cap="none" strike="noStrike">
              <a:solidFill>
                <a:srgbClr val="2CD8DC"/>
              </a:solidFill>
              <a:latin typeface="Tahoma"/>
              <a:ea typeface="Tahoma"/>
              <a:cs typeface="Tahoma"/>
              <a:sym typeface="Tahoma"/>
            </a:endParaRPr>
          </a:p>
          <a:p>
            <a:pPr indent="-285750" lvl="1" marL="742950" marR="0" rtl="0" algn="l">
              <a:lnSpc>
                <a:spcPct val="100000"/>
              </a:lnSpc>
              <a:spcBef>
                <a:spcPts val="400"/>
              </a:spcBef>
              <a:spcAft>
                <a:spcPts val="0"/>
              </a:spcAft>
              <a:buClr>
                <a:srgbClr val="2CD8DC"/>
              </a:buClr>
              <a:buSzPts val="2000"/>
              <a:buChar char="–"/>
            </a:pPr>
            <a:r>
              <a:rPr lang="en-US" sz="2000">
                <a:solidFill>
                  <a:srgbClr val="2CD8DC"/>
                </a:solidFill>
              </a:rPr>
              <a:t>Sends message expr on channel qname</a:t>
            </a:r>
            <a:endParaRPr sz="2000">
              <a:solidFill>
                <a:srgbClr val="2CD8DC"/>
              </a:solidFill>
            </a:endParaRPr>
          </a:p>
          <a:p>
            <a:pPr indent="-285750" lvl="1" marL="742950" marR="0" rtl="0" algn="l">
              <a:lnSpc>
                <a:spcPct val="100000"/>
              </a:lnSpc>
              <a:spcBef>
                <a:spcPts val="400"/>
              </a:spcBef>
              <a:spcAft>
                <a:spcPts val="0"/>
              </a:spcAft>
              <a:buClr>
                <a:srgbClr val="2CD8DC"/>
              </a:buClr>
              <a:buSzPts val="2000"/>
              <a:buChar char="–"/>
            </a:pPr>
            <a:r>
              <a:rPr lang="en-US" sz="2000">
                <a:solidFill>
                  <a:srgbClr val="2CD8DC"/>
                </a:solidFill>
              </a:rPr>
              <a:t>Basically appends to tail of the channel </a:t>
            </a:r>
            <a:endParaRPr sz="2000">
              <a:solidFill>
                <a:srgbClr val="2CD8DC"/>
              </a:solidFill>
            </a:endParaRPr>
          </a:p>
          <a:p>
            <a:pPr indent="-342900" lvl="0" marL="342900" rtl="0" algn="l">
              <a:spcBef>
                <a:spcPts val="480"/>
              </a:spcBef>
              <a:spcAft>
                <a:spcPts val="0"/>
              </a:spcAft>
              <a:buSzPts val="2400"/>
              <a:buChar char="•"/>
            </a:pPr>
            <a:r>
              <a:rPr lang="en-US" sz="2400"/>
              <a:t>Receiving </a:t>
            </a:r>
            <a:r>
              <a:rPr lang="en-US" sz="2400"/>
              <a:t>messages (?)</a:t>
            </a:r>
            <a:endParaRPr sz="2000">
              <a:solidFill>
                <a:srgbClr val="2CD8DC"/>
              </a:solidFill>
            </a:endParaRPr>
          </a:p>
          <a:p>
            <a:pPr indent="-355600" lvl="0" marL="457200" marR="0" rtl="0" algn="l">
              <a:lnSpc>
                <a:spcPct val="100000"/>
              </a:lnSpc>
              <a:spcBef>
                <a:spcPts val="0"/>
              </a:spcBef>
              <a:spcAft>
                <a:spcPts val="0"/>
              </a:spcAft>
              <a:buClr>
                <a:srgbClr val="2CD8DC"/>
              </a:buClr>
              <a:buSzPts val="2000"/>
              <a:buChar char="•"/>
            </a:pPr>
            <a:r>
              <a:rPr lang="en-US" sz="2000">
                <a:solidFill>
                  <a:srgbClr val="2CD8DC"/>
                </a:solidFill>
              </a:rPr>
              <a:t> qname?msg [retrieves it from the head of the channel, and stores it in the variable msg.]</a:t>
            </a:r>
            <a:endParaRPr sz="2000">
              <a:solidFill>
                <a:srgbClr val="2CD8DC"/>
              </a:solidFill>
            </a:endParaRPr>
          </a:p>
          <a:p>
            <a:pPr indent="-355600" lvl="0" marL="457200" marR="0" rtl="0" algn="l">
              <a:lnSpc>
                <a:spcPct val="100000"/>
              </a:lnSpc>
              <a:spcBef>
                <a:spcPts val="0"/>
              </a:spcBef>
              <a:spcAft>
                <a:spcPts val="0"/>
              </a:spcAft>
              <a:buClr>
                <a:srgbClr val="2CD8DC"/>
              </a:buClr>
              <a:buSzPts val="2000"/>
              <a:buChar char="•"/>
            </a:pPr>
            <a:r>
              <a:rPr lang="en-US" sz="2000">
                <a:solidFill>
                  <a:srgbClr val="2CD8DC"/>
                </a:solidFill>
              </a:rPr>
              <a:t> retrieves message from head of the channel qname</a:t>
            </a:r>
            <a:endParaRPr sz="2000">
              <a:solidFill>
                <a:srgbClr val="2CD8DC"/>
              </a:solidFill>
            </a:endParaRPr>
          </a:p>
          <a:p>
            <a:pPr indent="0" lvl="0" marL="0" marR="0" rtl="0" algn="l">
              <a:lnSpc>
                <a:spcPct val="100000"/>
              </a:lnSpc>
              <a:spcBef>
                <a:spcPts val="400"/>
              </a:spcBef>
              <a:spcAft>
                <a:spcPts val="0"/>
              </a:spcAft>
              <a:buNone/>
            </a:pPr>
            <a:r>
              <a:t/>
            </a:r>
            <a:endParaRPr sz="2000">
              <a:solidFill>
                <a:srgbClr val="2CD8DC"/>
              </a:solidFill>
            </a:endParaRPr>
          </a:p>
          <a:p>
            <a:pPr indent="0" lvl="0" marL="0" marR="0" rtl="0" algn="l">
              <a:lnSpc>
                <a:spcPct val="100000"/>
              </a:lnSpc>
              <a:spcBef>
                <a:spcPts val="400"/>
              </a:spcBef>
              <a:spcAft>
                <a:spcPts val="0"/>
              </a:spcAft>
              <a:buNone/>
            </a:pPr>
            <a:r>
              <a:t/>
            </a:r>
            <a:endParaRPr sz="2000">
              <a:solidFill>
                <a:srgbClr val="2CD8DC"/>
              </a:solidFill>
            </a:endParaRPr>
          </a:p>
          <a:p>
            <a:pPr indent="-285750" lvl="1" marL="742950" marR="0" rtl="0" algn="l">
              <a:lnSpc>
                <a:spcPct val="100000"/>
              </a:lnSpc>
              <a:spcBef>
                <a:spcPts val="480"/>
              </a:spcBef>
              <a:spcAft>
                <a:spcPts val="0"/>
              </a:spcAft>
              <a:buClr>
                <a:schemeClr val="lt1"/>
              </a:buClr>
              <a:buSzPts val="2400"/>
              <a:buFont typeface="Tahoma"/>
              <a:buNone/>
            </a:pPr>
            <a:r>
              <a:t/>
            </a:r>
            <a:endParaRPr b="0" i="0" sz="2400" u="none" cap="none" strike="noStrik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chemeClr val="lt1"/>
              </a:buClr>
              <a:buSzPts val="2400"/>
              <a:buFont typeface="Tahoma"/>
              <a:buNone/>
            </a:pPr>
            <a:r>
              <a:t/>
            </a:r>
            <a:endParaRPr b="0" i="0" sz="2400" u="none" cap="none" strike="noStrike">
              <a:solidFill>
                <a:srgbClr val="99FF66"/>
              </a:solidFill>
              <a:latin typeface="Tahoma"/>
              <a:ea typeface="Tahoma"/>
              <a:cs typeface="Tahoma"/>
              <a:sym typeface="Tahoma"/>
            </a:endParaRPr>
          </a:p>
        </p:txBody>
      </p:sp>
      <p:sp>
        <p:nvSpPr>
          <p:cNvPr id="448" name="Google Shape;448;p51"/>
          <p:cNvSpPr txBox="1"/>
          <p:nvPr>
            <p:ph idx="10" type="dt"/>
          </p:nvPr>
        </p:nvSpPr>
        <p:spPr>
          <a:xfrm>
            <a:off x="685800" y="61722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449" name="Google Shape;449;p51"/>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450" name="Google Shape;450;p51"/>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2"/>
          <p:cNvSpPr txBox="1"/>
          <p:nvPr>
            <p:ph type="title"/>
          </p:nvPr>
        </p:nvSpPr>
        <p:spPr>
          <a:xfrm>
            <a:off x="800100" y="94305"/>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Message Passing in Promela</a:t>
            </a:r>
            <a:endParaRPr/>
          </a:p>
        </p:txBody>
      </p:sp>
      <p:pic>
        <p:nvPicPr>
          <p:cNvPr id="456" name="Google Shape;456;p52"/>
          <p:cNvPicPr preferRelativeResize="0"/>
          <p:nvPr/>
        </p:nvPicPr>
        <p:blipFill rotWithShape="1">
          <a:blip r:embed="rId3">
            <a:alphaModFix/>
          </a:blip>
          <a:srcRect b="19632" l="31247" r="34582" t="22590"/>
          <a:stretch/>
        </p:blipFill>
        <p:spPr>
          <a:xfrm>
            <a:off x="1966910" y="1328195"/>
            <a:ext cx="5237189" cy="4981716"/>
          </a:xfrm>
          <a:prstGeom prst="rect">
            <a:avLst/>
          </a:prstGeom>
          <a:noFill/>
          <a:ln>
            <a:noFill/>
          </a:ln>
        </p:spPr>
      </p:pic>
      <p:cxnSp>
        <p:nvCxnSpPr>
          <p:cNvPr id="457" name="Google Shape;457;p52"/>
          <p:cNvCxnSpPr/>
          <p:nvPr/>
        </p:nvCxnSpPr>
        <p:spPr>
          <a:xfrm>
            <a:off x="3657600" y="2057400"/>
            <a:ext cx="1981200" cy="0"/>
          </a:xfrm>
          <a:prstGeom prst="straightConnector1">
            <a:avLst/>
          </a:prstGeom>
          <a:noFill/>
          <a:ln cap="flat" cmpd="sng" w="28575">
            <a:solidFill>
              <a:srgbClr val="FF0000"/>
            </a:solidFill>
            <a:prstDash val="solid"/>
            <a:round/>
            <a:headEnd len="sm" w="sm" type="none"/>
            <a:tailEnd len="lg" w="lg" type="triangle"/>
          </a:ln>
        </p:spPr>
      </p:cxnSp>
      <p:sp>
        <p:nvSpPr>
          <p:cNvPr id="458" name="Google Shape;458;p52"/>
          <p:cNvSpPr txBox="1"/>
          <p:nvPr/>
        </p:nvSpPr>
        <p:spPr>
          <a:xfrm>
            <a:off x="5536951" y="1703457"/>
            <a:ext cx="14844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500"/>
              <a:buFont typeface="Tahoma"/>
              <a:buNone/>
            </a:pPr>
            <a:r>
              <a:rPr b="0" i="0" lang="en-US" sz="2000" u="none" cap="none" strike="noStrike">
                <a:solidFill>
                  <a:srgbClr val="FF0000"/>
                </a:solidFill>
                <a:latin typeface="Tahoma"/>
                <a:ea typeface="Tahoma"/>
                <a:cs typeface="Tahoma"/>
                <a:sym typeface="Tahoma"/>
              </a:rPr>
              <a:t> Input from channel q1</a:t>
            </a:r>
            <a:endParaRPr/>
          </a:p>
        </p:txBody>
      </p:sp>
      <p:cxnSp>
        <p:nvCxnSpPr>
          <p:cNvPr id="459" name="Google Shape;459;p52"/>
          <p:cNvCxnSpPr/>
          <p:nvPr/>
        </p:nvCxnSpPr>
        <p:spPr>
          <a:xfrm>
            <a:off x="1143000" y="2350735"/>
            <a:ext cx="1676400" cy="0"/>
          </a:xfrm>
          <a:prstGeom prst="straightConnector1">
            <a:avLst/>
          </a:prstGeom>
          <a:noFill/>
          <a:ln cap="flat" cmpd="sng" w="28575">
            <a:solidFill>
              <a:srgbClr val="66CCFF"/>
            </a:solidFill>
            <a:prstDash val="solid"/>
            <a:round/>
            <a:headEnd len="sm" w="sm" type="none"/>
            <a:tailEnd len="lg" w="lg" type="triangle"/>
          </a:ln>
        </p:spPr>
      </p:cxnSp>
      <p:sp>
        <p:nvSpPr>
          <p:cNvPr id="460" name="Google Shape;460;p52"/>
          <p:cNvSpPr txBox="1"/>
          <p:nvPr/>
        </p:nvSpPr>
        <p:spPr>
          <a:xfrm>
            <a:off x="159007" y="2350735"/>
            <a:ext cx="14205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9D8FF"/>
              </a:buClr>
              <a:buSzPts val="500"/>
              <a:buFont typeface="Tahoma"/>
              <a:buNone/>
            </a:pPr>
            <a:r>
              <a:rPr b="0" i="0" lang="en-US" sz="2000" u="none" cap="none" strike="noStrike">
                <a:solidFill>
                  <a:srgbClr val="69D8FF"/>
                </a:solidFill>
                <a:latin typeface="Tahoma"/>
                <a:ea typeface="Tahoma"/>
                <a:cs typeface="Tahoma"/>
                <a:sym typeface="Tahoma"/>
              </a:rPr>
              <a:t>Output on</a:t>
            </a:r>
            <a:endParaRPr/>
          </a:p>
          <a:p>
            <a:pPr indent="0" lvl="0" marL="0" marR="0" rtl="0" algn="ctr">
              <a:lnSpc>
                <a:spcPct val="100000"/>
              </a:lnSpc>
              <a:spcBef>
                <a:spcPts val="0"/>
              </a:spcBef>
              <a:spcAft>
                <a:spcPts val="0"/>
              </a:spcAft>
              <a:buClr>
                <a:srgbClr val="69D8FF"/>
              </a:buClr>
              <a:buSzPts val="500"/>
              <a:buFont typeface="Tahoma"/>
              <a:buNone/>
            </a:pPr>
            <a:r>
              <a:rPr b="0" i="0" lang="en-US" sz="2000" u="none" cap="none" strike="noStrike">
                <a:solidFill>
                  <a:srgbClr val="69D8FF"/>
                </a:solidFill>
                <a:latin typeface="Tahoma"/>
                <a:ea typeface="Tahoma"/>
                <a:cs typeface="Tahoma"/>
                <a:sym typeface="Tahoma"/>
              </a:rPr>
              <a:t>channel q2</a:t>
            </a:r>
            <a:endParaRPr/>
          </a:p>
        </p:txBody>
      </p:sp>
      <p:sp>
        <p:nvSpPr>
          <p:cNvPr id="461" name="Google Shape;461;p52"/>
          <p:cNvSpPr/>
          <p:nvPr/>
        </p:nvSpPr>
        <p:spPr>
          <a:xfrm>
            <a:off x="4523594" y="4191000"/>
            <a:ext cx="505500" cy="685800"/>
          </a:xfrm>
          <a:prstGeom prst="ellipse">
            <a:avLst/>
          </a:prstGeom>
          <a:no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rgbClr val="99FF66"/>
              </a:solidFill>
              <a:latin typeface="Tahoma"/>
              <a:ea typeface="Tahoma"/>
              <a:cs typeface="Tahoma"/>
              <a:sym typeface="Tahoma"/>
            </a:endParaRPr>
          </a:p>
        </p:txBody>
      </p:sp>
      <p:sp>
        <p:nvSpPr>
          <p:cNvPr id="462" name="Google Shape;462;p52"/>
          <p:cNvSpPr/>
          <p:nvPr/>
        </p:nvSpPr>
        <p:spPr>
          <a:xfrm>
            <a:off x="4957619" y="4787110"/>
            <a:ext cx="2510100" cy="806100"/>
          </a:xfrm>
          <a:custGeom>
            <a:rect b="b" l="l" r="r" t="t"/>
            <a:pathLst>
              <a:path extrusionOk="0" h="120000" w="120000">
                <a:moveTo>
                  <a:pt x="0" y="0"/>
                </a:moveTo>
                <a:cubicBezTo>
                  <a:pt x="13945" y="31585"/>
                  <a:pt x="27890" y="63170"/>
                  <a:pt x="34315" y="67317"/>
                </a:cubicBezTo>
                <a:cubicBezTo>
                  <a:pt x="40739" y="71463"/>
                  <a:pt x="26245" y="19268"/>
                  <a:pt x="38545" y="24877"/>
                </a:cubicBezTo>
                <a:cubicBezTo>
                  <a:pt x="50846" y="30487"/>
                  <a:pt x="94641" y="85122"/>
                  <a:pt x="108116" y="100975"/>
                </a:cubicBezTo>
                <a:cubicBezTo>
                  <a:pt x="121591" y="116829"/>
                  <a:pt x="120495" y="118414"/>
                  <a:pt x="119398" y="120000"/>
                </a:cubicBezTo>
              </a:path>
            </a:pathLst>
          </a:custGeom>
          <a:no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463" name="Google Shape;463;p52"/>
          <p:cNvSpPr txBox="1"/>
          <p:nvPr/>
        </p:nvSpPr>
        <p:spPr>
          <a:xfrm>
            <a:off x="7354039" y="5239412"/>
            <a:ext cx="1095300" cy="101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9FF66"/>
              </a:buClr>
              <a:buSzPts val="500"/>
              <a:buFont typeface="Tahoma"/>
              <a:buNone/>
            </a:pPr>
            <a:r>
              <a:rPr b="0" i="0" lang="en-US" sz="2000" u="none" cap="none" strike="noStrike">
                <a:solidFill>
                  <a:srgbClr val="99FF66"/>
                </a:solidFill>
                <a:latin typeface="Tahoma"/>
                <a:ea typeface="Tahoma"/>
                <a:cs typeface="Tahoma"/>
                <a:sym typeface="Tahoma"/>
              </a:rPr>
              <a:t>Size of</a:t>
            </a:r>
            <a:endParaRPr/>
          </a:p>
          <a:p>
            <a:pPr indent="0" lvl="0" marL="0" marR="0" rtl="0" algn="ctr">
              <a:lnSpc>
                <a:spcPct val="100000"/>
              </a:lnSpc>
              <a:spcBef>
                <a:spcPts val="0"/>
              </a:spcBef>
              <a:spcAft>
                <a:spcPts val="0"/>
              </a:spcAft>
              <a:buClr>
                <a:srgbClr val="99FF66"/>
              </a:buClr>
              <a:buSzPts val="500"/>
              <a:buFont typeface="Tahoma"/>
              <a:buNone/>
            </a:pPr>
            <a:r>
              <a:rPr b="0" i="0" lang="en-US" sz="2000" u="none" cap="none" strike="noStrike">
                <a:solidFill>
                  <a:srgbClr val="99FF66"/>
                </a:solidFill>
                <a:latin typeface="Tahoma"/>
                <a:ea typeface="Tahoma"/>
                <a:cs typeface="Tahoma"/>
                <a:sym typeface="Tahoma"/>
              </a:rPr>
              <a:t>Channel</a:t>
            </a:r>
            <a:endParaRPr/>
          </a:p>
          <a:p>
            <a:pPr indent="0" lvl="0" marL="0" marR="0" rtl="0" algn="ctr">
              <a:lnSpc>
                <a:spcPct val="100000"/>
              </a:lnSpc>
              <a:spcBef>
                <a:spcPts val="0"/>
              </a:spcBef>
              <a:spcAft>
                <a:spcPts val="0"/>
              </a:spcAft>
              <a:buClr>
                <a:srgbClr val="99FF66"/>
              </a:buClr>
              <a:buSzPts val="500"/>
              <a:buFont typeface="Tahoma"/>
              <a:buNone/>
            </a:pPr>
            <a:r>
              <a:rPr b="0" i="0" lang="en-US" sz="2000" u="none" cap="none" strike="noStrike">
                <a:solidFill>
                  <a:srgbClr val="99FF66"/>
                </a:solidFill>
                <a:latin typeface="Tahoma"/>
                <a:ea typeface="Tahoma"/>
                <a:cs typeface="Tahoma"/>
                <a:sym typeface="Tahoma"/>
              </a:rPr>
              <a:t>Buffer</a:t>
            </a:r>
            <a:endParaRPr/>
          </a:p>
        </p:txBody>
      </p:sp>
      <p:sp>
        <p:nvSpPr>
          <p:cNvPr id="464" name="Google Shape;464;p52"/>
          <p:cNvSpPr/>
          <p:nvPr/>
        </p:nvSpPr>
        <p:spPr>
          <a:xfrm>
            <a:off x="5696414" y="4141258"/>
            <a:ext cx="762000" cy="685800"/>
          </a:xfrm>
          <a:prstGeom prst="ellipse">
            <a:avLst/>
          </a:prstGeom>
          <a:noFill/>
          <a:ln cap="flat" cmpd="sng" w="28575">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465" name="Google Shape;465;p52"/>
          <p:cNvSpPr/>
          <p:nvPr/>
        </p:nvSpPr>
        <p:spPr>
          <a:xfrm>
            <a:off x="6282812" y="3667432"/>
            <a:ext cx="1455300" cy="619500"/>
          </a:xfrm>
          <a:custGeom>
            <a:rect b="b" l="l" r="r" t="t"/>
            <a:pathLst>
              <a:path extrusionOk="0" h="120000" w="120000">
                <a:moveTo>
                  <a:pt x="0" y="97114"/>
                </a:moveTo>
                <a:cubicBezTo>
                  <a:pt x="19121" y="53317"/>
                  <a:pt x="38243" y="9520"/>
                  <a:pt x="48648" y="13329"/>
                </a:cubicBezTo>
                <a:cubicBezTo>
                  <a:pt x="59054" y="17138"/>
                  <a:pt x="50540" y="122186"/>
                  <a:pt x="62432" y="119965"/>
                </a:cubicBezTo>
                <a:cubicBezTo>
                  <a:pt x="74324" y="117743"/>
                  <a:pt x="120000" y="0"/>
                  <a:pt x="120000" y="0"/>
                </a:cubicBezTo>
                <a:lnTo>
                  <a:pt x="120000" y="0"/>
                </a:lnTo>
              </a:path>
            </a:pathLst>
          </a:custGeom>
          <a:noFill/>
          <a:ln cap="flat" cmpd="sng" w="28575">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466" name="Google Shape;466;p52"/>
          <p:cNvSpPr txBox="1"/>
          <p:nvPr/>
        </p:nvSpPr>
        <p:spPr>
          <a:xfrm>
            <a:off x="7737986" y="2961575"/>
            <a:ext cx="1095300" cy="101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Type of</a:t>
            </a:r>
            <a:endParaRPr/>
          </a:p>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value in</a:t>
            </a:r>
            <a:endParaRPr/>
          </a:p>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Channel</a:t>
            </a:r>
            <a:endParaRPr/>
          </a:p>
        </p:txBody>
      </p:sp>
      <p:sp>
        <p:nvSpPr>
          <p:cNvPr id="467" name="Google Shape;467;p52"/>
          <p:cNvSpPr/>
          <p:nvPr/>
        </p:nvSpPr>
        <p:spPr>
          <a:xfrm>
            <a:off x="2491791" y="4787110"/>
            <a:ext cx="556200" cy="806100"/>
          </a:xfrm>
          <a:prstGeom prst="leftBrace">
            <a:avLst>
              <a:gd fmla="val 8333" name="adj1"/>
              <a:gd fmla="val 50000" name="adj2"/>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468" name="Google Shape;468;p52"/>
          <p:cNvSpPr txBox="1"/>
          <p:nvPr/>
        </p:nvSpPr>
        <p:spPr>
          <a:xfrm>
            <a:off x="238520" y="4670505"/>
            <a:ext cx="18090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Run Processes</a:t>
            </a:r>
            <a:endParaRPr/>
          </a:p>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Concurrently</a:t>
            </a:r>
            <a:endParaRPr/>
          </a:p>
        </p:txBody>
      </p:sp>
      <p:cxnSp>
        <p:nvCxnSpPr>
          <p:cNvPr id="469" name="Google Shape;469;p52"/>
          <p:cNvCxnSpPr/>
          <p:nvPr/>
        </p:nvCxnSpPr>
        <p:spPr>
          <a:xfrm>
            <a:off x="1902739" y="5185480"/>
            <a:ext cx="616800" cy="4800"/>
          </a:xfrm>
          <a:prstGeom prst="straightConnector1">
            <a:avLst/>
          </a:prstGeom>
          <a:noFill/>
          <a:ln cap="flat" cmpd="sng" w="28575">
            <a:solidFill>
              <a:srgbClr val="FF3300"/>
            </a:solidFill>
            <a:prstDash val="solid"/>
            <a:round/>
            <a:headEnd len="sm" w="sm" type="none"/>
            <a:tailEnd len="lg" w="lg" type="stealth"/>
          </a:ln>
        </p:spPr>
      </p:cxn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7620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000"/>
              <a:buFont typeface="Tahoma"/>
              <a:buNone/>
            </a:pPr>
            <a:r>
              <a:rPr b="0" i="0" lang="en-US" sz="4000" u="none" cap="none" strike="noStrike">
                <a:solidFill>
                  <a:srgbClr val="FFFF00"/>
                </a:solidFill>
                <a:latin typeface="Tahoma"/>
                <a:ea typeface="Tahoma"/>
                <a:cs typeface="Tahoma"/>
                <a:sym typeface="Tahoma"/>
              </a:rPr>
              <a:t>Promela: Process Meta Language</a:t>
            </a:r>
            <a:endParaRPr/>
          </a:p>
        </p:txBody>
      </p:sp>
      <p:sp>
        <p:nvSpPr>
          <p:cNvPr id="140" name="Google Shape;140;p17"/>
          <p:cNvSpPr txBox="1"/>
          <p:nvPr>
            <p:ph idx="1" type="body"/>
          </p:nvPr>
        </p:nvSpPr>
        <p:spPr>
          <a:xfrm>
            <a:off x="609600" y="1371599"/>
            <a:ext cx="8077199" cy="4984595"/>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Font typeface="Tahoma"/>
              <a:buChar char="•"/>
            </a:pPr>
            <a:r>
              <a:rPr b="0" i="0" lang="en-US" sz="2400" u="none" cap="none" strike="noStrike">
                <a:solidFill>
                  <a:schemeClr val="lt1"/>
                </a:solidFill>
                <a:latin typeface="Tahoma"/>
                <a:ea typeface="Tahoma"/>
                <a:cs typeface="Tahoma"/>
                <a:sym typeface="Tahoma"/>
              </a:rPr>
              <a:t>Processes</a:t>
            </a:r>
            <a:endParaRPr/>
          </a:p>
          <a:p>
            <a:pPr indent="-285750" lvl="1" marL="742950" rtl="0" algn="l">
              <a:lnSpc>
                <a:spcPct val="100000"/>
              </a:lnSpc>
              <a:spcBef>
                <a:spcPts val="400"/>
              </a:spcBef>
              <a:spcAft>
                <a:spcPts val="0"/>
              </a:spcAft>
              <a:buSzPts val="2500"/>
              <a:buChar char="–"/>
            </a:pPr>
            <a:r>
              <a:rPr lang="en-US" sz="2000"/>
              <a:t>Communicating over </a:t>
            </a:r>
            <a:r>
              <a:rPr lang="en-US" sz="2000">
                <a:solidFill>
                  <a:srgbClr val="FFFF00"/>
                </a:solidFill>
              </a:rPr>
              <a:t>channels</a:t>
            </a:r>
            <a:r>
              <a:rPr lang="en-US" sz="2000"/>
              <a:t> and </a:t>
            </a:r>
            <a:r>
              <a:rPr lang="en-US" sz="2000">
                <a:solidFill>
                  <a:srgbClr val="FFFF00"/>
                </a:solidFill>
              </a:rPr>
              <a:t>shared</a:t>
            </a:r>
            <a:r>
              <a:rPr lang="en-US" sz="2000"/>
              <a:t> </a:t>
            </a:r>
            <a:r>
              <a:rPr lang="en-US" sz="2000">
                <a:solidFill>
                  <a:srgbClr val="FFFF00"/>
                </a:solidFill>
              </a:rPr>
              <a:t>variables</a:t>
            </a:r>
            <a:endParaRPr b="0" i="0" sz="2000" u="none" cap="none" strike="noStrike">
              <a:solidFill>
                <a:srgbClr val="FFFF00"/>
              </a:solidFill>
            </a:endParaRPr>
          </a:p>
          <a:p>
            <a:pPr indent="-285750" lvl="1" marL="742950" marR="0" rtl="0" algn="l">
              <a:lnSpc>
                <a:spcPct val="100000"/>
              </a:lnSpc>
              <a:spcBef>
                <a:spcPts val="400"/>
              </a:spcBef>
              <a:spcAft>
                <a:spcPts val="0"/>
              </a:spcAft>
              <a:buClr>
                <a:schemeClr val="lt1"/>
              </a:buClr>
              <a:buSzPts val="2000"/>
              <a:buFont typeface="Tahoma"/>
              <a:buChar char="–"/>
            </a:pPr>
            <a:r>
              <a:rPr b="0" i="0" lang="en-US" sz="2000" u="none" cap="none" strike="noStrike">
                <a:solidFill>
                  <a:schemeClr val="lt1"/>
                </a:solidFill>
                <a:latin typeface="Tahoma"/>
                <a:ea typeface="Tahoma"/>
                <a:cs typeface="Tahoma"/>
                <a:sym typeface="Tahoma"/>
              </a:rPr>
              <a:t>Processes execute </a:t>
            </a:r>
            <a:r>
              <a:rPr b="0" i="0" lang="en-US" sz="2000" u="none" cap="none" strike="noStrike">
                <a:solidFill>
                  <a:srgbClr val="FFFF00"/>
                </a:solidFill>
                <a:latin typeface="Tahoma"/>
                <a:ea typeface="Tahoma"/>
                <a:cs typeface="Tahoma"/>
                <a:sym typeface="Tahoma"/>
              </a:rPr>
              <a:t>asynchronously</a:t>
            </a:r>
            <a:endParaRPr/>
          </a:p>
          <a:p>
            <a:pPr indent="-285750" lvl="1" marL="742950" rtl="0" algn="l">
              <a:lnSpc>
                <a:spcPct val="100000"/>
              </a:lnSpc>
              <a:spcBef>
                <a:spcPts val="400"/>
              </a:spcBef>
              <a:spcAft>
                <a:spcPts val="0"/>
              </a:spcAft>
              <a:buSzPts val="2000"/>
              <a:buChar char="–"/>
            </a:pPr>
            <a:r>
              <a:rPr lang="en-US" sz="2000">
                <a:solidFill>
                  <a:schemeClr val="lt1"/>
                </a:solidFill>
              </a:rPr>
              <a:t>Processes are global objects that represent the concurrent entities of the system. Message channels and variables can be declared either globally or locally within a process</a:t>
            </a:r>
            <a:br>
              <a:rPr b="0" i="0" lang="en-US" sz="2000" u="none" cap="none" strike="noStrike">
                <a:solidFill>
                  <a:schemeClr val="lt1"/>
                </a:solidFill>
                <a:latin typeface="Tahoma"/>
                <a:ea typeface="Tahoma"/>
                <a:cs typeface="Tahoma"/>
                <a:sym typeface="Tahoma"/>
              </a:rPr>
            </a:br>
            <a:endParaRPr b="0" i="0" sz="2000" u="none" cap="none" strike="noStrik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chemeClr val="lt1"/>
              </a:buClr>
              <a:buSzPts val="2400"/>
              <a:buFont typeface="Tahoma"/>
              <a:buChar char="•"/>
            </a:pPr>
            <a:r>
              <a:rPr b="0" i="0" lang="en-US" sz="2400" u="none" cap="none" strike="noStrike">
                <a:solidFill>
                  <a:schemeClr val="lt1"/>
                </a:solidFill>
                <a:latin typeface="Tahoma"/>
                <a:ea typeface="Tahoma"/>
                <a:cs typeface="Tahoma"/>
                <a:sym typeface="Tahoma"/>
              </a:rPr>
              <a:t>Key Concepts</a:t>
            </a:r>
            <a:endParaRPr/>
          </a:p>
          <a:p>
            <a:pPr indent="-285750" lvl="1" marL="742950" marR="0" rtl="0" algn="l">
              <a:lnSpc>
                <a:spcPct val="100000"/>
              </a:lnSpc>
              <a:spcBef>
                <a:spcPts val="400"/>
              </a:spcBef>
              <a:spcAft>
                <a:spcPts val="0"/>
              </a:spcAft>
              <a:buClr>
                <a:schemeClr val="lt1"/>
              </a:buClr>
              <a:buSzPts val="2000"/>
              <a:buFont typeface="Tahoma"/>
              <a:buChar char="–"/>
            </a:pPr>
            <a:r>
              <a:rPr b="0" i="0" lang="en-US" sz="2000" u="none" cap="none" strike="noStrike">
                <a:solidFill>
                  <a:schemeClr val="lt1"/>
                </a:solidFill>
                <a:latin typeface="Tahoma"/>
                <a:ea typeface="Tahoma"/>
                <a:cs typeface="Tahoma"/>
                <a:sym typeface="Tahoma"/>
              </a:rPr>
              <a:t>Processes</a:t>
            </a:r>
            <a:endParaRPr/>
          </a:p>
          <a:p>
            <a:pPr indent="-285750" lvl="1" marL="742950" marR="0" rtl="0" algn="l">
              <a:lnSpc>
                <a:spcPct val="100000"/>
              </a:lnSpc>
              <a:spcBef>
                <a:spcPts val="400"/>
              </a:spcBef>
              <a:spcAft>
                <a:spcPts val="0"/>
              </a:spcAft>
              <a:buClr>
                <a:schemeClr val="lt1"/>
              </a:buClr>
              <a:buSzPts val="2000"/>
              <a:buFont typeface="Tahoma"/>
              <a:buChar char="–"/>
            </a:pPr>
            <a:r>
              <a:rPr b="0" i="0" lang="en-US" sz="2000" u="none" cap="none" strike="noStrike">
                <a:solidFill>
                  <a:schemeClr val="lt1"/>
                </a:solidFill>
                <a:latin typeface="Tahoma"/>
                <a:ea typeface="Tahoma"/>
                <a:cs typeface="Tahoma"/>
                <a:sym typeface="Tahoma"/>
              </a:rPr>
              <a:t>Message channels</a:t>
            </a:r>
            <a:endParaRPr/>
          </a:p>
          <a:p>
            <a:pPr indent="-285750" lvl="1" marL="742950" marR="0" rtl="0" algn="l">
              <a:lnSpc>
                <a:spcPct val="100000"/>
              </a:lnSpc>
              <a:spcBef>
                <a:spcPts val="400"/>
              </a:spcBef>
              <a:spcAft>
                <a:spcPts val="0"/>
              </a:spcAft>
              <a:buClr>
                <a:schemeClr val="lt1"/>
              </a:buClr>
              <a:buSzPts val="2000"/>
              <a:buFont typeface="Tahoma"/>
              <a:buChar char="–"/>
            </a:pPr>
            <a:r>
              <a:rPr b="0" i="0" lang="en-US" sz="2000" u="none" cap="none" strike="noStrike">
                <a:solidFill>
                  <a:schemeClr val="lt1"/>
                </a:solidFill>
                <a:latin typeface="Tahoma"/>
                <a:ea typeface="Tahoma"/>
                <a:cs typeface="Tahoma"/>
                <a:sym typeface="Tahoma"/>
              </a:rPr>
              <a:t>Shared Variables</a:t>
            </a:r>
            <a:br>
              <a:rPr b="0" i="0" lang="en-US" sz="2000" u="none" cap="none" strike="noStrike">
                <a:solidFill>
                  <a:schemeClr val="lt1"/>
                </a:solidFill>
                <a:latin typeface="Tahoma"/>
                <a:ea typeface="Tahoma"/>
                <a:cs typeface="Tahoma"/>
                <a:sym typeface="Tahoma"/>
              </a:rPr>
            </a:br>
            <a:endParaRPr b="0" i="0" sz="2000" u="none" cap="none" strike="noStrik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chemeClr val="lt1"/>
              </a:buClr>
              <a:buSzPts val="2400"/>
              <a:buFont typeface="Tahoma"/>
              <a:buChar char="•"/>
            </a:pPr>
            <a:r>
              <a:rPr b="0" i="0" lang="en-US" sz="2400" u="none" cap="none" strike="noStrike">
                <a:solidFill>
                  <a:schemeClr val="lt1"/>
                </a:solidFill>
                <a:latin typeface="Tahoma"/>
                <a:ea typeface="Tahoma"/>
                <a:cs typeface="Tahoma"/>
                <a:sym typeface="Tahoma"/>
              </a:rPr>
              <a:t>Models are required to be bounded and have only countably many distinct behaviors</a:t>
            </a:r>
            <a:endParaRPr/>
          </a:p>
          <a:p>
            <a:pPr indent="-190500" lvl="0" marL="342900" marR="0" rtl="0" algn="l">
              <a:lnSpc>
                <a:spcPct val="100000"/>
              </a:lnSpc>
              <a:spcBef>
                <a:spcPts val="480"/>
              </a:spcBef>
              <a:spcAft>
                <a:spcPts val="0"/>
              </a:spcAft>
              <a:buClr>
                <a:schemeClr val="lt1"/>
              </a:buClr>
              <a:buSzPts val="2400"/>
              <a:buFont typeface="Tahoma"/>
              <a:buNone/>
            </a:pPr>
            <a:r>
              <a:t/>
            </a:r>
            <a:endParaRPr b="0" i="0" sz="2400" u="none" cap="none" strike="noStrike">
              <a:solidFill>
                <a:schemeClr val="lt1"/>
              </a:solidFill>
              <a:latin typeface="Tahoma"/>
              <a:ea typeface="Tahoma"/>
              <a:cs typeface="Tahoma"/>
              <a:sym typeface="Tahoma"/>
            </a:endParaRPr>
          </a:p>
          <a:p>
            <a:pPr indent="-342900" lvl="0" marL="342900" marR="0" rtl="0" algn="l">
              <a:lnSpc>
                <a:spcPct val="100000"/>
              </a:lnSpc>
              <a:spcBef>
                <a:spcPts val="40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141" name="Google Shape;141;p17"/>
          <p:cNvSpPr txBox="1"/>
          <p:nvPr>
            <p:ph idx="10" type="dt"/>
          </p:nvPr>
        </p:nvSpPr>
        <p:spPr>
          <a:xfrm>
            <a:off x="685800" y="6172200"/>
            <a:ext cx="19049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142" name="Google Shape;142;p17"/>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143" name="Google Shape;143;p17"/>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3"/>
          <p:cNvSpPr txBox="1"/>
          <p:nvPr>
            <p:ph type="title"/>
          </p:nvPr>
        </p:nvSpPr>
        <p:spPr>
          <a:xfrm>
            <a:off x="685800" y="4763"/>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800"/>
              <a:buFont typeface="Tahoma"/>
              <a:buNone/>
            </a:pPr>
            <a:r>
              <a:rPr lang="en-US" sz="3200"/>
              <a:t>Executability</a:t>
            </a:r>
            <a:endParaRPr/>
          </a:p>
        </p:txBody>
      </p:sp>
      <p:sp>
        <p:nvSpPr>
          <p:cNvPr id="475" name="Google Shape;475;p53"/>
          <p:cNvSpPr txBox="1"/>
          <p:nvPr>
            <p:ph idx="1" type="body"/>
          </p:nvPr>
        </p:nvSpPr>
        <p:spPr>
          <a:xfrm>
            <a:off x="685799" y="802888"/>
            <a:ext cx="7900500" cy="5553300"/>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2000">
              <a:solidFill>
                <a:srgbClr val="2CD8DC"/>
              </a:solidFill>
            </a:endParaRPr>
          </a:p>
          <a:p>
            <a:pPr indent="0" lvl="0" marL="342900" marR="0" rtl="0" algn="l">
              <a:lnSpc>
                <a:spcPct val="100000"/>
              </a:lnSpc>
              <a:spcBef>
                <a:spcPts val="480"/>
              </a:spcBef>
              <a:spcAft>
                <a:spcPts val="0"/>
              </a:spcAft>
              <a:buNone/>
            </a:pPr>
            <a:r>
              <a:t/>
            </a:r>
            <a:endParaRPr b="0" i="0" sz="2400" u="none" cap="none" strike="noStrik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SzPts val="2400"/>
              <a:buChar char="•"/>
            </a:pPr>
            <a:r>
              <a:rPr lang="en-US" sz="2400"/>
              <a:t>Channel can be passed as parameters</a:t>
            </a:r>
            <a:endParaRPr sz="2400"/>
          </a:p>
          <a:p>
            <a:pPr indent="-342900" lvl="0" marL="342900" marR="0" rtl="0" algn="l">
              <a:lnSpc>
                <a:spcPct val="100000"/>
              </a:lnSpc>
              <a:spcBef>
                <a:spcPts val="480"/>
              </a:spcBef>
              <a:spcAft>
                <a:spcPts val="0"/>
              </a:spcAft>
              <a:buSzPts val="2400"/>
              <a:buChar char="•"/>
            </a:pPr>
            <a:r>
              <a:rPr lang="en-US" sz="2400"/>
              <a:t>Channels pass messages in FIFO order</a:t>
            </a:r>
            <a:endParaRPr sz="2400"/>
          </a:p>
          <a:p>
            <a:pPr indent="-342900" lvl="0" marL="342900" marR="0" rtl="0" algn="l">
              <a:lnSpc>
                <a:spcPct val="100000"/>
              </a:lnSpc>
              <a:spcBef>
                <a:spcPts val="480"/>
              </a:spcBef>
              <a:spcAft>
                <a:spcPts val="0"/>
              </a:spcAft>
              <a:buSzPts val="2400"/>
              <a:buChar char="•"/>
            </a:pPr>
            <a:r>
              <a:rPr lang="en-US" sz="2400"/>
              <a:t>Send message is executable iff the channel is not full</a:t>
            </a:r>
            <a:endParaRPr sz="2400"/>
          </a:p>
          <a:p>
            <a:pPr indent="-342900" lvl="0" marL="342900" marR="0" rtl="0" algn="l">
              <a:lnSpc>
                <a:spcPct val="100000"/>
              </a:lnSpc>
              <a:spcBef>
                <a:spcPts val="480"/>
              </a:spcBef>
              <a:spcAft>
                <a:spcPts val="0"/>
              </a:spcAft>
              <a:buSzPts val="2400"/>
              <a:buChar char="•"/>
            </a:pPr>
            <a:r>
              <a:rPr lang="en-US" sz="2400"/>
              <a:t>Similarly with receive, if the channel is non empty</a:t>
            </a:r>
            <a:endParaRPr sz="2400"/>
          </a:p>
          <a:p>
            <a:pPr indent="-342900" lvl="0" marL="342900" marR="0" rtl="0" algn="l">
              <a:lnSpc>
                <a:spcPct val="100000"/>
              </a:lnSpc>
              <a:spcBef>
                <a:spcPts val="480"/>
              </a:spcBef>
              <a:spcAft>
                <a:spcPts val="0"/>
              </a:spcAft>
              <a:buSzPts val="2400"/>
              <a:buChar char="•"/>
            </a:pPr>
            <a:r>
              <a:rPr lang="en-US" sz="2400"/>
              <a:t>If an non executable statement is encountered: nothing will happen.</a:t>
            </a:r>
            <a:endParaRPr sz="2400"/>
          </a:p>
          <a:p>
            <a:pPr indent="-342900" lvl="0" marL="342900" marR="0" rtl="0" algn="l">
              <a:lnSpc>
                <a:spcPct val="100000"/>
              </a:lnSpc>
              <a:spcBef>
                <a:spcPts val="480"/>
              </a:spcBef>
              <a:spcAft>
                <a:spcPts val="0"/>
              </a:spcAft>
              <a:buSzPts val="2400"/>
              <a:buChar char="•"/>
            </a:pPr>
            <a:r>
              <a:rPr lang="en-US" sz="2400"/>
              <a:t>Execution delayed until an execution statement is encountered.</a:t>
            </a:r>
            <a:endParaRPr sz="2400"/>
          </a:p>
          <a:p>
            <a:pPr indent="0" lvl="0" marL="0" marR="0" rtl="0" algn="l">
              <a:lnSpc>
                <a:spcPct val="100000"/>
              </a:lnSpc>
              <a:spcBef>
                <a:spcPts val="480"/>
              </a:spcBef>
              <a:spcAft>
                <a:spcPts val="0"/>
              </a:spcAft>
              <a:buNone/>
            </a:pPr>
            <a:r>
              <a:t/>
            </a:r>
            <a:endParaRPr sz="2400"/>
          </a:p>
          <a:p>
            <a:pPr indent="-285750" lvl="1" marL="742950" marR="0" rtl="0" algn="l">
              <a:lnSpc>
                <a:spcPct val="100000"/>
              </a:lnSpc>
              <a:spcBef>
                <a:spcPts val="480"/>
              </a:spcBef>
              <a:spcAft>
                <a:spcPts val="0"/>
              </a:spcAft>
              <a:buClr>
                <a:schemeClr val="lt1"/>
              </a:buClr>
              <a:buSzPts val="2400"/>
              <a:buFont typeface="Tahoma"/>
              <a:buNone/>
            </a:pPr>
            <a:r>
              <a:t/>
            </a:r>
            <a:endParaRPr b="0" i="0" sz="2400" u="none" cap="none" strike="noStrik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chemeClr val="lt1"/>
              </a:buClr>
              <a:buSzPts val="2400"/>
              <a:buFont typeface="Tahoma"/>
              <a:buNone/>
            </a:pPr>
            <a:r>
              <a:t/>
            </a:r>
            <a:endParaRPr b="0" i="0" sz="2400" u="none" cap="none" strike="noStrike">
              <a:solidFill>
                <a:srgbClr val="99FF66"/>
              </a:solidFill>
              <a:latin typeface="Tahoma"/>
              <a:ea typeface="Tahoma"/>
              <a:cs typeface="Tahoma"/>
              <a:sym typeface="Tahoma"/>
            </a:endParaRPr>
          </a:p>
        </p:txBody>
      </p:sp>
      <p:sp>
        <p:nvSpPr>
          <p:cNvPr id="476" name="Google Shape;476;p53"/>
          <p:cNvSpPr txBox="1"/>
          <p:nvPr>
            <p:ph idx="10" type="dt"/>
          </p:nvPr>
        </p:nvSpPr>
        <p:spPr>
          <a:xfrm>
            <a:off x="685800" y="61722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477" name="Google Shape;477;p53"/>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478" name="Google Shape;478;p53"/>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4"/>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Rendezvous</a:t>
            </a:r>
            <a:endParaRPr/>
          </a:p>
        </p:txBody>
      </p:sp>
      <p:sp>
        <p:nvSpPr>
          <p:cNvPr id="484" name="Google Shape;484;p54"/>
          <p:cNvSpPr txBox="1"/>
          <p:nvPr>
            <p:ph idx="1" type="body"/>
          </p:nvPr>
        </p:nvSpPr>
        <p:spPr>
          <a:xfrm>
            <a:off x="685800" y="1906859"/>
            <a:ext cx="7772400" cy="4189141"/>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lt1"/>
              </a:buClr>
              <a:buSzPts val="2400"/>
              <a:buFont typeface="Tahoma"/>
              <a:buChar char="•"/>
            </a:pPr>
            <a:r>
              <a:rPr lang="en-US" sz="2400"/>
              <a:t> Channel of size 0 defines a rendezvous port</a:t>
            </a:r>
            <a:br>
              <a:rPr lang="en-US" sz="2400"/>
            </a:br>
            <a:r>
              <a:rPr lang="en-US" sz="2400"/>
              <a:t>e.g. chan port = [0] of {byte}</a:t>
            </a:r>
            <a:endParaRPr/>
          </a:p>
          <a:p>
            <a:pPr indent="-152400" lvl="0" marL="342900" marR="0" rtl="0" algn="l">
              <a:lnSpc>
                <a:spcPct val="100000"/>
              </a:lnSpc>
              <a:spcBef>
                <a:spcPts val="640"/>
              </a:spcBef>
              <a:spcAft>
                <a:spcPts val="0"/>
              </a:spcAft>
              <a:buClr>
                <a:schemeClr val="lt1"/>
              </a:buClr>
              <a:buSzPts val="2400"/>
              <a:buFont typeface="Tahoma"/>
              <a:buChar char="•"/>
            </a:pPr>
            <a:r>
              <a:rPr lang="en-US" sz="2400"/>
              <a:t>Message interactions via such rendezvous ports are by definition synchronous</a:t>
            </a:r>
            <a:endParaRPr/>
          </a:p>
          <a:p>
            <a:pPr indent="-152400" lvl="0" marL="342900" marR="0" rtl="0" algn="l">
              <a:lnSpc>
                <a:spcPct val="100000"/>
              </a:lnSpc>
              <a:spcBef>
                <a:spcPts val="640"/>
              </a:spcBef>
              <a:spcAft>
                <a:spcPts val="0"/>
              </a:spcAft>
              <a:buClr>
                <a:schemeClr val="lt1"/>
              </a:buClr>
              <a:buSzPts val="2400"/>
              <a:buFont typeface="Tahoma"/>
              <a:buChar char="•"/>
            </a:pPr>
            <a:r>
              <a:rPr lang="en-US" sz="2400"/>
              <a:t> Can be used by two processes for a synchronous handshake</a:t>
            </a:r>
            <a:endParaRPr/>
          </a:p>
          <a:p>
            <a:pPr indent="-152400" lvl="0" marL="342900" marR="0" rtl="0" algn="l">
              <a:lnSpc>
                <a:spcPct val="100000"/>
              </a:lnSpc>
              <a:spcBef>
                <a:spcPts val="640"/>
              </a:spcBef>
              <a:spcAft>
                <a:spcPts val="0"/>
              </a:spcAft>
              <a:buClr>
                <a:schemeClr val="lt1"/>
              </a:buClr>
              <a:buSzPts val="2400"/>
              <a:buFont typeface="Tahoma"/>
              <a:buChar char="•"/>
            </a:pPr>
            <a:r>
              <a:rPr lang="en-US" sz="2400"/>
              <a:t> No queueing</a:t>
            </a:r>
            <a:endParaRPr/>
          </a:p>
          <a:p>
            <a:pPr indent="-152400" lvl="0" marL="342900" marR="0" rtl="0" algn="l">
              <a:lnSpc>
                <a:spcPct val="100000"/>
              </a:lnSpc>
              <a:spcBef>
                <a:spcPts val="640"/>
              </a:spcBef>
              <a:spcAft>
                <a:spcPts val="0"/>
              </a:spcAft>
              <a:buClr>
                <a:schemeClr val="lt1"/>
              </a:buClr>
              <a:buSzPts val="2400"/>
              <a:buFont typeface="Tahoma"/>
              <a:buChar char="•"/>
            </a:pPr>
            <a:r>
              <a:rPr lang="en-US" sz="2400"/>
              <a:t> The first process blocks</a:t>
            </a:r>
            <a:endParaRPr/>
          </a:p>
          <a:p>
            <a:pPr indent="-152400" lvl="0" marL="342900" marR="0" rtl="0" algn="l">
              <a:lnSpc>
                <a:spcPct val="100000"/>
              </a:lnSpc>
              <a:spcBef>
                <a:spcPts val="640"/>
              </a:spcBef>
              <a:spcAft>
                <a:spcPts val="0"/>
              </a:spcAft>
              <a:buClr>
                <a:schemeClr val="lt1"/>
              </a:buClr>
              <a:buSzPts val="2400"/>
              <a:buFont typeface="Tahoma"/>
              <a:buChar char="•"/>
            </a:pPr>
            <a:r>
              <a:rPr lang="en-US" sz="2400"/>
              <a:t> Handshake occurs after the second process arrives</a:t>
            </a:r>
            <a:endParaRPr/>
          </a:p>
          <a:p>
            <a:pPr indent="0" lvl="0" marL="203200" rtl="0" algn="l">
              <a:lnSpc>
                <a:spcPct val="100000"/>
              </a:lnSpc>
              <a:spcBef>
                <a:spcPts val="640"/>
              </a:spcBef>
              <a:spcAft>
                <a:spcPts val="0"/>
              </a:spcAft>
              <a:buSzPts val="2400"/>
              <a:buNone/>
            </a:pPr>
            <a:r>
              <a:t/>
            </a:r>
            <a:endParaRPr sz="2400"/>
          </a:p>
        </p:txBody>
      </p:sp>
      <p:sp>
        <p:nvSpPr>
          <p:cNvPr id="485" name="Google Shape;485;p54"/>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
        <p:nvSpPr>
          <p:cNvPr id="486" name="Google Shape;486;p54"/>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487" name="Google Shape;487;p54"/>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55"/>
          <p:cNvSpPr txBox="1"/>
          <p:nvPr>
            <p:ph type="title"/>
          </p:nvPr>
        </p:nvSpPr>
        <p:spPr>
          <a:xfrm>
            <a:off x="1778000" y="472440"/>
            <a:ext cx="6103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Alternating Bit Protocol</a:t>
            </a:r>
            <a:endParaRPr/>
          </a:p>
        </p:txBody>
      </p:sp>
      <p:sp>
        <p:nvSpPr>
          <p:cNvPr id="493" name="Google Shape;493;p55"/>
          <p:cNvSpPr txBox="1"/>
          <p:nvPr>
            <p:ph idx="1" type="body"/>
          </p:nvPr>
        </p:nvSpPr>
        <p:spPr>
          <a:xfrm>
            <a:off x="685800" y="1234440"/>
            <a:ext cx="7772400" cy="4953000"/>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1800"/>
              <a:buFont typeface="Tahoma"/>
              <a:buChar char="•"/>
            </a:pPr>
            <a:r>
              <a:rPr b="0" i="0" lang="en-US" sz="1800" u="none" cap="none" strike="noStrike">
                <a:solidFill>
                  <a:schemeClr val="lt1"/>
                </a:solidFill>
                <a:latin typeface="Tahoma"/>
                <a:ea typeface="Tahoma"/>
                <a:cs typeface="Tahoma"/>
                <a:sym typeface="Tahoma"/>
              </a:rPr>
              <a:t>ABP is a simple network protocol operating at the data link layer that retransmits lost or corrupted messages.</a:t>
            </a:r>
            <a:endParaRPr/>
          </a:p>
          <a:p>
            <a:pPr indent="0" lvl="0" marL="0" marR="0" rtl="0" algn="l">
              <a:lnSpc>
                <a:spcPct val="100000"/>
              </a:lnSpc>
              <a:spcBef>
                <a:spcPts val="360"/>
              </a:spcBef>
              <a:spcAft>
                <a:spcPts val="0"/>
              </a:spcAft>
              <a:buClr>
                <a:schemeClr val="lt1"/>
              </a:buClr>
              <a:buSzPts val="450"/>
              <a:buFont typeface="Tahoma"/>
              <a:buNone/>
            </a:pPr>
            <a:r>
              <a:t/>
            </a:r>
            <a:endParaRPr b="0" i="0" sz="1800" u="none" cap="none" strike="noStrike">
              <a:solidFill>
                <a:schemeClr val="lt1"/>
              </a:solidFill>
              <a:latin typeface="Tahoma"/>
              <a:ea typeface="Tahoma"/>
              <a:cs typeface="Tahoma"/>
              <a:sym typeface="Tahoma"/>
            </a:endParaRPr>
          </a:p>
          <a:p>
            <a:pPr indent="-342900" lvl="0" marL="342900" marR="0" rtl="0" algn="l">
              <a:lnSpc>
                <a:spcPct val="100000"/>
              </a:lnSpc>
              <a:spcBef>
                <a:spcPts val="360"/>
              </a:spcBef>
              <a:spcAft>
                <a:spcPts val="0"/>
              </a:spcAft>
              <a:buClr>
                <a:schemeClr val="lt1"/>
              </a:buClr>
              <a:buSzPts val="1800"/>
              <a:buFont typeface="Tahoma"/>
              <a:buChar char="•"/>
            </a:pPr>
            <a:r>
              <a:rPr b="0" i="0" lang="en-US" sz="1800" u="none" cap="none" strike="noStrike">
                <a:solidFill>
                  <a:schemeClr val="lt1"/>
                </a:solidFill>
                <a:latin typeface="Tahoma"/>
                <a:ea typeface="Tahoma"/>
                <a:cs typeface="Tahoma"/>
                <a:sym typeface="Tahoma"/>
              </a:rPr>
              <a:t>Messages are sent from transmitter A to receiver B. Each message from A to B contains a data part and a one-bit sequence number, a value that is 0 or 1. B has two acknowledge characters that it can send to A: ACK0 and ACK1.</a:t>
            </a:r>
            <a:endParaRPr/>
          </a:p>
          <a:p>
            <a:pPr indent="-342900" lvl="0" marL="342900" marR="0" rtl="0" algn="l">
              <a:lnSpc>
                <a:spcPct val="100000"/>
              </a:lnSpc>
              <a:spcBef>
                <a:spcPts val="360"/>
              </a:spcBef>
              <a:spcAft>
                <a:spcPts val="0"/>
              </a:spcAft>
              <a:buClr>
                <a:schemeClr val="lt1"/>
              </a:buClr>
              <a:buSzPts val="1800"/>
              <a:buFont typeface="Tahoma"/>
              <a:buNone/>
            </a:pPr>
            <a:r>
              <a:t/>
            </a:r>
            <a:endParaRPr b="0" i="0" sz="1800" u="none" cap="none" strike="noStrike">
              <a:solidFill>
                <a:schemeClr val="lt1"/>
              </a:solidFill>
              <a:latin typeface="Tahoma"/>
              <a:ea typeface="Tahoma"/>
              <a:cs typeface="Tahoma"/>
              <a:sym typeface="Tahoma"/>
            </a:endParaRPr>
          </a:p>
          <a:p>
            <a:pPr indent="-342900" lvl="0" marL="342900" marR="0" rtl="0" algn="l">
              <a:lnSpc>
                <a:spcPct val="100000"/>
              </a:lnSpc>
              <a:spcBef>
                <a:spcPts val="360"/>
              </a:spcBef>
              <a:spcAft>
                <a:spcPts val="0"/>
              </a:spcAft>
              <a:buClr>
                <a:schemeClr val="lt1"/>
              </a:buClr>
              <a:buSzPts val="1800"/>
              <a:buFont typeface="Tahoma"/>
              <a:buChar char="•"/>
            </a:pPr>
            <a:r>
              <a:rPr b="0" i="0" lang="en-US" sz="1800" u="none" cap="none" strike="noStrike">
                <a:solidFill>
                  <a:schemeClr val="lt1"/>
                </a:solidFill>
                <a:latin typeface="Tahoma"/>
                <a:ea typeface="Tahoma"/>
                <a:cs typeface="Tahoma"/>
                <a:sym typeface="Tahoma"/>
              </a:rPr>
              <a:t>When A sends a message, it resends it continuously, with the same sequence number, until it receives an acknowledgment from B that contains the same sequence number. Then, A complements the sequence number and starts transmitting the next message.</a:t>
            </a:r>
            <a:endParaRPr/>
          </a:p>
          <a:p>
            <a:pPr indent="0" lvl="0" marL="0" marR="0" rtl="0" algn="l">
              <a:lnSpc>
                <a:spcPct val="100000"/>
              </a:lnSpc>
              <a:spcBef>
                <a:spcPts val="360"/>
              </a:spcBef>
              <a:spcAft>
                <a:spcPts val="0"/>
              </a:spcAft>
              <a:buClr>
                <a:schemeClr val="lt1"/>
              </a:buClr>
              <a:buSzPts val="450"/>
              <a:buFont typeface="Tahoma"/>
              <a:buNone/>
            </a:pPr>
            <a:r>
              <a:t/>
            </a:r>
            <a:endParaRPr b="0" i="0" sz="1800" u="none" cap="none" strike="noStrike">
              <a:solidFill>
                <a:schemeClr val="lt1"/>
              </a:solidFill>
              <a:latin typeface="Tahoma"/>
              <a:ea typeface="Tahoma"/>
              <a:cs typeface="Tahoma"/>
              <a:sym typeface="Tahoma"/>
            </a:endParaRPr>
          </a:p>
          <a:p>
            <a:pPr indent="-342900" lvl="0" marL="342900" marR="0" rtl="0" algn="l">
              <a:lnSpc>
                <a:spcPct val="100000"/>
              </a:lnSpc>
              <a:spcBef>
                <a:spcPts val="360"/>
              </a:spcBef>
              <a:spcAft>
                <a:spcPts val="0"/>
              </a:spcAft>
              <a:buClr>
                <a:schemeClr val="lt1"/>
              </a:buClr>
              <a:buSzPts val="1800"/>
              <a:buFont typeface="Tahoma"/>
              <a:buChar char="•"/>
            </a:pPr>
            <a:r>
              <a:rPr b="0" i="0" lang="en-US" sz="1800" u="none" cap="none" strike="noStrike">
                <a:solidFill>
                  <a:schemeClr val="lt1"/>
                </a:solidFill>
                <a:latin typeface="Tahoma"/>
                <a:ea typeface="Tahoma"/>
                <a:cs typeface="Tahoma"/>
                <a:sym typeface="Tahoma"/>
              </a:rPr>
              <a:t>When B receives a message that is not corrupted and has sequence number 0, it starts sending ACK0 and keeps doing so until it receives a valid message with number 1. Then it starts sending ACK1.</a:t>
            </a:r>
            <a:endParaRPr/>
          </a:p>
          <a:p>
            <a:pPr indent="0" lvl="0" marL="0" marR="0" rtl="0" algn="l">
              <a:lnSpc>
                <a:spcPct val="100000"/>
              </a:lnSpc>
              <a:spcBef>
                <a:spcPts val="360"/>
              </a:spcBef>
              <a:spcAft>
                <a:spcPts val="0"/>
              </a:spcAft>
              <a:buClr>
                <a:schemeClr val="lt1"/>
              </a:buClr>
              <a:buSzPts val="450"/>
              <a:buFont typeface="Tahoma"/>
              <a:buNone/>
            </a:pPr>
            <a:r>
              <a:t/>
            </a:r>
            <a:endParaRPr b="0" i="0" sz="1800" u="none" cap="none" strike="noStrike">
              <a:solidFill>
                <a:schemeClr val="lt1"/>
              </a:solidFill>
              <a:latin typeface="Tahoma"/>
              <a:ea typeface="Tahoma"/>
              <a:cs typeface="Tahoma"/>
              <a:sym typeface="Tahoma"/>
            </a:endParaRPr>
          </a:p>
          <a:p>
            <a:pPr indent="-342900" lvl="0" marL="342900" marR="0" rtl="0" algn="l">
              <a:lnSpc>
                <a:spcPct val="100000"/>
              </a:lnSpc>
              <a:spcBef>
                <a:spcPts val="360"/>
              </a:spcBef>
              <a:spcAft>
                <a:spcPts val="0"/>
              </a:spcAft>
              <a:buClr>
                <a:schemeClr val="lt1"/>
              </a:buClr>
              <a:buSzPts val="1800"/>
              <a:buFont typeface="Tahoma"/>
              <a:buNone/>
            </a:pPr>
            <a:r>
              <a:t/>
            </a:r>
            <a:endParaRPr b="0" i="0" sz="1800" u="none" cap="none" strike="noStrike">
              <a:solidFill>
                <a:schemeClr val="lt1"/>
              </a:solidFill>
              <a:latin typeface="Tahoma"/>
              <a:ea typeface="Tahoma"/>
              <a:cs typeface="Tahoma"/>
              <a:sym typeface="Tahoma"/>
            </a:endParaRPr>
          </a:p>
        </p:txBody>
      </p:sp>
      <p:sp>
        <p:nvSpPr>
          <p:cNvPr id="494" name="Google Shape;494;p55"/>
          <p:cNvSpPr txBox="1"/>
          <p:nvPr>
            <p:ph idx="10" type="dt"/>
          </p:nvPr>
        </p:nvSpPr>
        <p:spPr>
          <a:xfrm>
            <a:off x="685800" y="61722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495" name="Google Shape;495;p55"/>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496" name="Google Shape;496;p55"/>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56"/>
          <p:cNvSpPr txBox="1"/>
          <p:nvPr/>
        </p:nvSpPr>
        <p:spPr>
          <a:xfrm>
            <a:off x="367541" y="1330325"/>
            <a:ext cx="9444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500"/>
              <a:buFont typeface="Tahoma"/>
              <a:buNone/>
            </a:pPr>
            <a:r>
              <a:rPr b="0" i="1" lang="en-US" sz="2000" u="sng" cap="none" strike="noStrike">
                <a:solidFill>
                  <a:srgbClr val="FFFF00"/>
                </a:solidFill>
                <a:latin typeface="Tahoma"/>
                <a:ea typeface="Tahoma"/>
                <a:cs typeface="Tahoma"/>
                <a:sym typeface="Tahoma"/>
              </a:rPr>
              <a:t>sender</a:t>
            </a:r>
            <a:endParaRPr/>
          </a:p>
        </p:txBody>
      </p:sp>
      <p:sp>
        <p:nvSpPr>
          <p:cNvPr id="503" name="Google Shape;503;p56"/>
          <p:cNvSpPr txBox="1"/>
          <p:nvPr/>
        </p:nvSpPr>
        <p:spPr>
          <a:xfrm>
            <a:off x="2811463" y="1325562"/>
            <a:ext cx="1071600" cy="39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500"/>
              <a:buFont typeface="Tahoma"/>
              <a:buNone/>
            </a:pPr>
            <a:r>
              <a:rPr b="0" i="1" lang="en-US" sz="2000" u="sng" cap="none" strike="noStrike">
                <a:solidFill>
                  <a:srgbClr val="008000"/>
                </a:solidFill>
                <a:latin typeface="Tahoma"/>
                <a:ea typeface="Tahoma"/>
                <a:cs typeface="Tahoma"/>
                <a:sym typeface="Tahoma"/>
              </a:rPr>
              <a:t>receiver</a:t>
            </a:r>
            <a:endParaRPr/>
          </a:p>
        </p:txBody>
      </p:sp>
      <p:sp>
        <p:nvSpPr>
          <p:cNvPr id="504" name="Google Shape;504;p56"/>
          <p:cNvSpPr txBox="1"/>
          <p:nvPr/>
        </p:nvSpPr>
        <p:spPr>
          <a:xfrm>
            <a:off x="2814638" y="2949575"/>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pkt1</a:t>
            </a:r>
            <a:endParaRPr/>
          </a:p>
        </p:txBody>
      </p:sp>
      <p:sp>
        <p:nvSpPr>
          <p:cNvPr id="505" name="Google Shape;505;p56"/>
          <p:cNvSpPr txBox="1"/>
          <p:nvPr/>
        </p:nvSpPr>
        <p:spPr>
          <a:xfrm>
            <a:off x="2820988" y="3805237"/>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pkt0</a:t>
            </a:r>
            <a:endParaRPr/>
          </a:p>
        </p:txBody>
      </p:sp>
      <p:sp>
        <p:nvSpPr>
          <p:cNvPr id="506" name="Google Shape;506;p56"/>
          <p:cNvSpPr txBox="1"/>
          <p:nvPr/>
        </p:nvSpPr>
        <p:spPr>
          <a:xfrm>
            <a:off x="2817813" y="2263775"/>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ack0</a:t>
            </a:r>
            <a:endParaRPr/>
          </a:p>
        </p:txBody>
      </p:sp>
      <p:sp>
        <p:nvSpPr>
          <p:cNvPr id="507" name="Google Shape;507;p56"/>
          <p:cNvSpPr txBox="1"/>
          <p:nvPr/>
        </p:nvSpPr>
        <p:spPr>
          <a:xfrm>
            <a:off x="2814638" y="3175000"/>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ack1</a:t>
            </a:r>
            <a:endParaRPr/>
          </a:p>
        </p:txBody>
      </p:sp>
      <p:sp>
        <p:nvSpPr>
          <p:cNvPr id="508" name="Google Shape;508;p56"/>
          <p:cNvSpPr txBox="1"/>
          <p:nvPr/>
        </p:nvSpPr>
        <p:spPr>
          <a:xfrm>
            <a:off x="2814638" y="4000500"/>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ack0</a:t>
            </a:r>
            <a:endParaRPr/>
          </a:p>
        </p:txBody>
      </p:sp>
      <p:sp>
        <p:nvSpPr>
          <p:cNvPr id="509" name="Google Shape;509;p56"/>
          <p:cNvSpPr txBox="1"/>
          <p:nvPr/>
        </p:nvSpPr>
        <p:spPr>
          <a:xfrm>
            <a:off x="300037" y="2513013"/>
            <a:ext cx="1022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ack0</a:t>
            </a:r>
            <a:endParaRPr/>
          </a:p>
        </p:txBody>
      </p:sp>
      <p:sp>
        <p:nvSpPr>
          <p:cNvPr id="510" name="Google Shape;510;p56"/>
          <p:cNvSpPr txBox="1"/>
          <p:nvPr/>
        </p:nvSpPr>
        <p:spPr>
          <a:xfrm>
            <a:off x="144463" y="3606800"/>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pkt0</a:t>
            </a:r>
            <a:endParaRPr/>
          </a:p>
        </p:txBody>
      </p:sp>
      <p:sp>
        <p:nvSpPr>
          <p:cNvPr id="511" name="Google Shape;511;p56"/>
          <p:cNvSpPr txBox="1"/>
          <p:nvPr/>
        </p:nvSpPr>
        <p:spPr>
          <a:xfrm>
            <a:off x="144463" y="2732088"/>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pkt1</a:t>
            </a:r>
            <a:endParaRPr/>
          </a:p>
        </p:txBody>
      </p:sp>
      <p:sp>
        <p:nvSpPr>
          <p:cNvPr id="512" name="Google Shape;512;p56"/>
          <p:cNvSpPr txBox="1"/>
          <p:nvPr/>
        </p:nvSpPr>
        <p:spPr>
          <a:xfrm>
            <a:off x="288925" y="3367087"/>
            <a:ext cx="1022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ack1</a:t>
            </a:r>
            <a:endParaRPr/>
          </a:p>
        </p:txBody>
      </p:sp>
      <p:sp>
        <p:nvSpPr>
          <p:cNvPr id="513" name="Google Shape;513;p56"/>
          <p:cNvSpPr txBox="1"/>
          <p:nvPr/>
        </p:nvSpPr>
        <p:spPr>
          <a:xfrm>
            <a:off x="133350" y="1770063"/>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pkt0</a:t>
            </a:r>
            <a:endParaRPr/>
          </a:p>
        </p:txBody>
      </p:sp>
      <p:sp>
        <p:nvSpPr>
          <p:cNvPr id="514" name="Google Shape;514;p56"/>
          <p:cNvSpPr txBox="1"/>
          <p:nvPr/>
        </p:nvSpPr>
        <p:spPr>
          <a:xfrm>
            <a:off x="2809875" y="2052638"/>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pkt0</a:t>
            </a:r>
            <a:endParaRPr/>
          </a:p>
        </p:txBody>
      </p:sp>
      <p:grpSp>
        <p:nvGrpSpPr>
          <p:cNvPr id="515" name="Google Shape;515;p56"/>
          <p:cNvGrpSpPr/>
          <p:nvPr/>
        </p:nvGrpSpPr>
        <p:grpSpPr>
          <a:xfrm>
            <a:off x="1349374" y="1839912"/>
            <a:ext cx="1430293" cy="632193"/>
            <a:chOff x="850" y="1159"/>
            <a:chExt cx="900" cy="397"/>
          </a:xfrm>
        </p:grpSpPr>
        <p:cxnSp>
          <p:nvCxnSpPr>
            <p:cNvPr id="516" name="Google Shape;516;p56"/>
            <p:cNvCxnSpPr/>
            <p:nvPr/>
          </p:nvCxnSpPr>
          <p:spPr>
            <a:xfrm>
              <a:off x="850" y="1256"/>
              <a:ext cx="900" cy="300"/>
            </a:xfrm>
            <a:prstGeom prst="straightConnector1">
              <a:avLst/>
            </a:prstGeom>
            <a:noFill/>
            <a:ln cap="flat" cmpd="sng" w="28575">
              <a:solidFill>
                <a:srgbClr val="FFFF00"/>
              </a:solidFill>
              <a:prstDash val="solid"/>
              <a:round/>
              <a:headEnd len="sm" w="sm" type="none"/>
              <a:tailEnd len="lg" w="lg" type="triangle"/>
            </a:ln>
          </p:spPr>
        </p:cxnSp>
        <p:sp>
          <p:nvSpPr>
            <p:cNvPr id="517" name="Google Shape;517;p56"/>
            <p:cNvSpPr txBox="1"/>
            <p:nvPr/>
          </p:nvSpPr>
          <p:spPr>
            <a:xfrm>
              <a:off x="1100" y="1159"/>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pkt0</a:t>
              </a:r>
              <a:endParaRPr/>
            </a:p>
          </p:txBody>
        </p:sp>
      </p:grpSp>
      <p:grpSp>
        <p:nvGrpSpPr>
          <p:cNvPr id="518" name="Google Shape;518;p56"/>
          <p:cNvGrpSpPr/>
          <p:nvPr/>
        </p:nvGrpSpPr>
        <p:grpSpPr>
          <a:xfrm>
            <a:off x="1343024" y="3576638"/>
            <a:ext cx="1430293" cy="608405"/>
            <a:chOff x="846" y="2253"/>
            <a:chExt cx="900" cy="382"/>
          </a:xfrm>
        </p:grpSpPr>
        <p:cxnSp>
          <p:nvCxnSpPr>
            <p:cNvPr id="519" name="Google Shape;519;p56"/>
            <p:cNvCxnSpPr/>
            <p:nvPr/>
          </p:nvCxnSpPr>
          <p:spPr>
            <a:xfrm>
              <a:off x="846" y="2335"/>
              <a:ext cx="900" cy="300"/>
            </a:xfrm>
            <a:prstGeom prst="straightConnector1">
              <a:avLst/>
            </a:prstGeom>
            <a:noFill/>
            <a:ln cap="flat" cmpd="sng" w="28575">
              <a:solidFill>
                <a:srgbClr val="FFFF00"/>
              </a:solidFill>
              <a:prstDash val="solid"/>
              <a:round/>
              <a:headEnd len="sm" w="sm" type="none"/>
              <a:tailEnd len="lg" w="lg" type="triangle"/>
            </a:ln>
          </p:spPr>
        </p:cxnSp>
        <p:sp>
          <p:nvSpPr>
            <p:cNvPr id="520" name="Google Shape;520;p56"/>
            <p:cNvSpPr txBox="1"/>
            <p:nvPr/>
          </p:nvSpPr>
          <p:spPr>
            <a:xfrm>
              <a:off x="1097" y="225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pkt0</a:t>
              </a:r>
              <a:endParaRPr/>
            </a:p>
          </p:txBody>
        </p:sp>
      </p:grpSp>
      <p:grpSp>
        <p:nvGrpSpPr>
          <p:cNvPr id="521" name="Google Shape;521;p56"/>
          <p:cNvGrpSpPr/>
          <p:nvPr/>
        </p:nvGrpSpPr>
        <p:grpSpPr>
          <a:xfrm>
            <a:off x="1357313" y="2714625"/>
            <a:ext cx="1430293" cy="623887"/>
            <a:chOff x="855" y="1710"/>
            <a:chExt cx="900" cy="393"/>
          </a:xfrm>
        </p:grpSpPr>
        <p:cxnSp>
          <p:nvCxnSpPr>
            <p:cNvPr id="522" name="Google Shape;522;p56"/>
            <p:cNvCxnSpPr/>
            <p:nvPr/>
          </p:nvCxnSpPr>
          <p:spPr>
            <a:xfrm>
              <a:off x="855" y="1803"/>
              <a:ext cx="900" cy="300"/>
            </a:xfrm>
            <a:prstGeom prst="straightConnector1">
              <a:avLst/>
            </a:prstGeom>
            <a:noFill/>
            <a:ln cap="flat" cmpd="sng" w="28575">
              <a:solidFill>
                <a:srgbClr val="FFFF00"/>
              </a:solidFill>
              <a:prstDash val="solid"/>
              <a:round/>
              <a:headEnd len="sm" w="sm" type="none"/>
              <a:tailEnd len="lg" w="lg" type="triangle"/>
            </a:ln>
          </p:spPr>
        </p:cxnSp>
        <p:sp>
          <p:nvSpPr>
            <p:cNvPr id="523" name="Google Shape;523;p56"/>
            <p:cNvSpPr txBox="1"/>
            <p:nvPr/>
          </p:nvSpPr>
          <p:spPr>
            <a:xfrm>
              <a:off x="1093" y="1710"/>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pkt1</a:t>
              </a:r>
              <a:endParaRPr/>
            </a:p>
          </p:txBody>
        </p:sp>
      </p:grpSp>
      <p:grpSp>
        <p:nvGrpSpPr>
          <p:cNvPr id="524" name="Google Shape;524;p56"/>
          <p:cNvGrpSpPr/>
          <p:nvPr/>
        </p:nvGrpSpPr>
        <p:grpSpPr>
          <a:xfrm>
            <a:off x="1384344" y="3179763"/>
            <a:ext cx="1430293" cy="592543"/>
            <a:chOff x="871" y="2003"/>
            <a:chExt cx="900" cy="372"/>
          </a:xfrm>
        </p:grpSpPr>
        <p:cxnSp>
          <p:nvCxnSpPr>
            <p:cNvPr id="525" name="Google Shape;525;p56"/>
            <p:cNvCxnSpPr/>
            <p:nvPr/>
          </p:nvCxnSpPr>
          <p:spPr>
            <a:xfrm flipH="1">
              <a:off x="871" y="2075"/>
              <a:ext cx="900" cy="300"/>
            </a:xfrm>
            <a:prstGeom prst="straightConnector1">
              <a:avLst/>
            </a:prstGeom>
            <a:noFill/>
            <a:ln cap="flat" cmpd="sng" w="28575">
              <a:solidFill>
                <a:srgbClr val="008000"/>
              </a:solidFill>
              <a:prstDash val="solid"/>
              <a:round/>
              <a:headEnd len="sm" w="sm" type="none"/>
              <a:tailEnd len="lg" w="lg" type="triangle"/>
            </a:ln>
          </p:spPr>
        </p:cxnSp>
        <p:sp>
          <p:nvSpPr>
            <p:cNvPr id="526" name="Google Shape;526;p56"/>
            <p:cNvSpPr txBox="1"/>
            <p:nvPr/>
          </p:nvSpPr>
          <p:spPr>
            <a:xfrm>
              <a:off x="1092" y="200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ack1</a:t>
              </a:r>
              <a:endParaRPr/>
            </a:p>
          </p:txBody>
        </p:sp>
      </p:grpSp>
      <p:grpSp>
        <p:nvGrpSpPr>
          <p:cNvPr id="527" name="Google Shape;527;p56"/>
          <p:cNvGrpSpPr/>
          <p:nvPr/>
        </p:nvGrpSpPr>
        <p:grpSpPr>
          <a:xfrm>
            <a:off x="1376408" y="2339974"/>
            <a:ext cx="1430293" cy="576684"/>
            <a:chOff x="867" y="1473"/>
            <a:chExt cx="900" cy="362"/>
          </a:xfrm>
        </p:grpSpPr>
        <p:cxnSp>
          <p:nvCxnSpPr>
            <p:cNvPr id="528" name="Google Shape;528;p56"/>
            <p:cNvCxnSpPr/>
            <p:nvPr/>
          </p:nvCxnSpPr>
          <p:spPr>
            <a:xfrm flipH="1">
              <a:off x="867" y="1535"/>
              <a:ext cx="900" cy="300"/>
            </a:xfrm>
            <a:prstGeom prst="straightConnector1">
              <a:avLst/>
            </a:prstGeom>
            <a:noFill/>
            <a:ln cap="flat" cmpd="sng" w="28575">
              <a:solidFill>
                <a:srgbClr val="008000"/>
              </a:solidFill>
              <a:prstDash val="solid"/>
              <a:round/>
              <a:headEnd len="sm" w="sm" type="none"/>
              <a:tailEnd len="lg" w="lg" type="triangle"/>
            </a:ln>
          </p:spPr>
        </p:cxnSp>
        <p:sp>
          <p:nvSpPr>
            <p:cNvPr id="529" name="Google Shape;529;p56"/>
            <p:cNvSpPr txBox="1"/>
            <p:nvPr/>
          </p:nvSpPr>
          <p:spPr>
            <a:xfrm>
              <a:off x="1089" y="147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ack0</a:t>
              </a:r>
              <a:endParaRPr/>
            </a:p>
          </p:txBody>
        </p:sp>
      </p:grpSp>
      <p:grpSp>
        <p:nvGrpSpPr>
          <p:cNvPr id="530" name="Google Shape;530;p56"/>
          <p:cNvGrpSpPr/>
          <p:nvPr/>
        </p:nvGrpSpPr>
        <p:grpSpPr>
          <a:xfrm>
            <a:off x="1370057" y="4032249"/>
            <a:ext cx="1430293" cy="583028"/>
            <a:chOff x="862" y="2539"/>
            <a:chExt cx="900" cy="366"/>
          </a:xfrm>
        </p:grpSpPr>
        <p:cxnSp>
          <p:nvCxnSpPr>
            <p:cNvPr id="531" name="Google Shape;531;p56"/>
            <p:cNvCxnSpPr/>
            <p:nvPr/>
          </p:nvCxnSpPr>
          <p:spPr>
            <a:xfrm flipH="1">
              <a:off x="862" y="2605"/>
              <a:ext cx="900" cy="300"/>
            </a:xfrm>
            <a:prstGeom prst="straightConnector1">
              <a:avLst/>
            </a:prstGeom>
            <a:noFill/>
            <a:ln cap="flat" cmpd="sng" w="28575">
              <a:solidFill>
                <a:srgbClr val="008000"/>
              </a:solidFill>
              <a:prstDash val="solid"/>
              <a:round/>
              <a:headEnd len="sm" w="sm" type="none"/>
              <a:tailEnd len="lg" w="lg" type="triangle"/>
            </a:ln>
          </p:spPr>
        </p:cxnSp>
        <p:sp>
          <p:nvSpPr>
            <p:cNvPr id="532" name="Google Shape;532;p56"/>
            <p:cNvSpPr txBox="1"/>
            <p:nvPr/>
          </p:nvSpPr>
          <p:spPr>
            <a:xfrm>
              <a:off x="1085" y="2539"/>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ack0</a:t>
              </a:r>
              <a:endParaRPr/>
            </a:p>
          </p:txBody>
        </p:sp>
      </p:grpSp>
      <p:sp>
        <p:nvSpPr>
          <p:cNvPr id="533" name="Google Shape;533;p56"/>
          <p:cNvSpPr txBox="1"/>
          <p:nvPr/>
        </p:nvSpPr>
        <p:spPr>
          <a:xfrm>
            <a:off x="878523" y="5959475"/>
            <a:ext cx="2281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9FF66"/>
              </a:buClr>
              <a:buSzPts val="450"/>
              <a:buFont typeface="Tahoma"/>
              <a:buNone/>
            </a:pPr>
            <a:r>
              <a:rPr b="1" i="0" lang="en-US" sz="1800" u="none" cap="none" strike="noStrike">
                <a:solidFill>
                  <a:srgbClr val="99FF66"/>
                </a:solidFill>
                <a:latin typeface="Tahoma"/>
                <a:ea typeface="Tahoma"/>
                <a:cs typeface="Tahoma"/>
                <a:sym typeface="Tahoma"/>
              </a:rPr>
              <a:t>(a) No packet loss</a:t>
            </a:r>
            <a:endParaRPr/>
          </a:p>
        </p:txBody>
      </p:sp>
      <p:sp>
        <p:nvSpPr>
          <p:cNvPr id="534" name="Google Shape;534;p56"/>
          <p:cNvSpPr txBox="1"/>
          <p:nvPr/>
        </p:nvSpPr>
        <p:spPr>
          <a:xfrm>
            <a:off x="4929187" y="1327150"/>
            <a:ext cx="936600" cy="39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500"/>
              <a:buFont typeface="Tahoma"/>
              <a:buNone/>
            </a:pPr>
            <a:r>
              <a:rPr b="0" i="1" lang="en-US" sz="2000" u="sng" cap="none" strike="noStrike">
                <a:solidFill>
                  <a:srgbClr val="FFFF00"/>
                </a:solidFill>
                <a:latin typeface="Tahoma"/>
                <a:ea typeface="Tahoma"/>
                <a:cs typeface="Tahoma"/>
                <a:sym typeface="Tahoma"/>
              </a:rPr>
              <a:t>sender</a:t>
            </a:r>
            <a:endParaRPr/>
          </a:p>
        </p:txBody>
      </p:sp>
      <p:sp>
        <p:nvSpPr>
          <p:cNvPr id="535" name="Google Shape;535;p56"/>
          <p:cNvSpPr txBox="1"/>
          <p:nvPr/>
        </p:nvSpPr>
        <p:spPr>
          <a:xfrm>
            <a:off x="7369175" y="1322387"/>
            <a:ext cx="1071600" cy="39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500"/>
              <a:buFont typeface="Tahoma"/>
              <a:buNone/>
            </a:pPr>
            <a:r>
              <a:rPr b="0" i="1" lang="en-US" sz="2000" u="sng" cap="none" strike="noStrike">
                <a:solidFill>
                  <a:srgbClr val="008000"/>
                </a:solidFill>
                <a:latin typeface="Tahoma"/>
                <a:ea typeface="Tahoma"/>
                <a:cs typeface="Tahoma"/>
                <a:sym typeface="Tahoma"/>
              </a:rPr>
              <a:t>receiver</a:t>
            </a:r>
            <a:endParaRPr/>
          </a:p>
        </p:txBody>
      </p:sp>
      <p:sp>
        <p:nvSpPr>
          <p:cNvPr id="536" name="Google Shape;536;p56"/>
          <p:cNvSpPr txBox="1"/>
          <p:nvPr/>
        </p:nvSpPr>
        <p:spPr>
          <a:xfrm>
            <a:off x="7370763" y="4238625"/>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pkt1</a:t>
            </a:r>
            <a:endParaRPr/>
          </a:p>
        </p:txBody>
      </p:sp>
      <p:sp>
        <p:nvSpPr>
          <p:cNvPr id="537" name="Google Shape;537;p56"/>
          <p:cNvSpPr txBox="1"/>
          <p:nvPr/>
        </p:nvSpPr>
        <p:spPr>
          <a:xfrm>
            <a:off x="7378700" y="5080000"/>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pkt0</a:t>
            </a:r>
            <a:endParaRPr/>
          </a:p>
        </p:txBody>
      </p:sp>
      <p:sp>
        <p:nvSpPr>
          <p:cNvPr id="538" name="Google Shape;538;p56"/>
          <p:cNvSpPr txBox="1"/>
          <p:nvPr/>
        </p:nvSpPr>
        <p:spPr>
          <a:xfrm>
            <a:off x="7375525" y="2260600"/>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ack0</a:t>
            </a:r>
            <a:endParaRPr/>
          </a:p>
        </p:txBody>
      </p:sp>
      <p:sp>
        <p:nvSpPr>
          <p:cNvPr id="539" name="Google Shape;539;p56"/>
          <p:cNvSpPr txBox="1"/>
          <p:nvPr/>
        </p:nvSpPr>
        <p:spPr>
          <a:xfrm>
            <a:off x="7372350" y="4449762"/>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ack1</a:t>
            </a:r>
            <a:endParaRPr/>
          </a:p>
        </p:txBody>
      </p:sp>
      <p:sp>
        <p:nvSpPr>
          <p:cNvPr id="540" name="Google Shape;540;p56"/>
          <p:cNvSpPr txBox="1"/>
          <p:nvPr/>
        </p:nvSpPr>
        <p:spPr>
          <a:xfrm>
            <a:off x="7372350" y="5275262"/>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ack0</a:t>
            </a:r>
            <a:endParaRPr/>
          </a:p>
        </p:txBody>
      </p:sp>
      <p:sp>
        <p:nvSpPr>
          <p:cNvPr id="541" name="Google Shape;541;p56"/>
          <p:cNvSpPr txBox="1"/>
          <p:nvPr/>
        </p:nvSpPr>
        <p:spPr>
          <a:xfrm>
            <a:off x="4857750" y="2509838"/>
            <a:ext cx="1022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ack0</a:t>
            </a:r>
            <a:endParaRPr/>
          </a:p>
        </p:txBody>
      </p:sp>
      <p:sp>
        <p:nvSpPr>
          <p:cNvPr id="542" name="Google Shape;542;p56"/>
          <p:cNvSpPr txBox="1"/>
          <p:nvPr/>
        </p:nvSpPr>
        <p:spPr>
          <a:xfrm>
            <a:off x="4702175" y="4881562"/>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pkt0</a:t>
            </a:r>
            <a:endParaRPr/>
          </a:p>
        </p:txBody>
      </p:sp>
      <p:sp>
        <p:nvSpPr>
          <p:cNvPr id="543" name="Google Shape;543;p56"/>
          <p:cNvSpPr txBox="1"/>
          <p:nvPr/>
        </p:nvSpPr>
        <p:spPr>
          <a:xfrm>
            <a:off x="4702175" y="2728913"/>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pkt1</a:t>
            </a:r>
            <a:endParaRPr/>
          </a:p>
        </p:txBody>
      </p:sp>
      <p:sp>
        <p:nvSpPr>
          <p:cNvPr id="544" name="Google Shape;544;p56"/>
          <p:cNvSpPr txBox="1"/>
          <p:nvPr/>
        </p:nvSpPr>
        <p:spPr>
          <a:xfrm>
            <a:off x="4846637" y="4641850"/>
            <a:ext cx="1022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ack1</a:t>
            </a:r>
            <a:endParaRPr/>
          </a:p>
        </p:txBody>
      </p:sp>
      <p:sp>
        <p:nvSpPr>
          <p:cNvPr id="545" name="Google Shape;545;p56"/>
          <p:cNvSpPr txBox="1"/>
          <p:nvPr/>
        </p:nvSpPr>
        <p:spPr>
          <a:xfrm>
            <a:off x="4691062" y="1766888"/>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pkt0</a:t>
            </a:r>
            <a:endParaRPr/>
          </a:p>
        </p:txBody>
      </p:sp>
      <p:sp>
        <p:nvSpPr>
          <p:cNvPr id="546" name="Google Shape;546;p56"/>
          <p:cNvSpPr txBox="1"/>
          <p:nvPr/>
        </p:nvSpPr>
        <p:spPr>
          <a:xfrm>
            <a:off x="7367588" y="2049463"/>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pkt0</a:t>
            </a:r>
            <a:endParaRPr/>
          </a:p>
        </p:txBody>
      </p:sp>
      <p:grpSp>
        <p:nvGrpSpPr>
          <p:cNvPr id="547" name="Google Shape;547;p56"/>
          <p:cNvGrpSpPr/>
          <p:nvPr/>
        </p:nvGrpSpPr>
        <p:grpSpPr>
          <a:xfrm>
            <a:off x="5907087" y="1836737"/>
            <a:ext cx="1430293" cy="632193"/>
            <a:chOff x="850" y="1159"/>
            <a:chExt cx="900" cy="397"/>
          </a:xfrm>
        </p:grpSpPr>
        <p:cxnSp>
          <p:nvCxnSpPr>
            <p:cNvPr id="548" name="Google Shape;548;p56"/>
            <p:cNvCxnSpPr/>
            <p:nvPr/>
          </p:nvCxnSpPr>
          <p:spPr>
            <a:xfrm>
              <a:off x="850" y="1256"/>
              <a:ext cx="900" cy="300"/>
            </a:xfrm>
            <a:prstGeom prst="straightConnector1">
              <a:avLst/>
            </a:prstGeom>
            <a:noFill/>
            <a:ln cap="flat" cmpd="sng" w="28575">
              <a:solidFill>
                <a:srgbClr val="FFFF00"/>
              </a:solidFill>
              <a:prstDash val="solid"/>
              <a:round/>
              <a:headEnd len="sm" w="sm" type="none"/>
              <a:tailEnd len="lg" w="lg" type="triangle"/>
            </a:ln>
          </p:spPr>
        </p:cxnSp>
        <p:sp>
          <p:nvSpPr>
            <p:cNvPr id="549" name="Google Shape;549;p56"/>
            <p:cNvSpPr txBox="1"/>
            <p:nvPr/>
          </p:nvSpPr>
          <p:spPr>
            <a:xfrm>
              <a:off x="1100" y="1159"/>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pkt0</a:t>
              </a:r>
              <a:endParaRPr/>
            </a:p>
          </p:txBody>
        </p:sp>
      </p:grpSp>
      <p:grpSp>
        <p:nvGrpSpPr>
          <p:cNvPr id="550" name="Google Shape;550;p56"/>
          <p:cNvGrpSpPr/>
          <p:nvPr/>
        </p:nvGrpSpPr>
        <p:grpSpPr>
          <a:xfrm>
            <a:off x="5900737" y="4851399"/>
            <a:ext cx="1430293" cy="608406"/>
            <a:chOff x="846" y="2253"/>
            <a:chExt cx="900" cy="382"/>
          </a:xfrm>
        </p:grpSpPr>
        <p:cxnSp>
          <p:nvCxnSpPr>
            <p:cNvPr id="551" name="Google Shape;551;p56"/>
            <p:cNvCxnSpPr/>
            <p:nvPr/>
          </p:nvCxnSpPr>
          <p:spPr>
            <a:xfrm>
              <a:off x="846" y="2335"/>
              <a:ext cx="900" cy="300"/>
            </a:xfrm>
            <a:prstGeom prst="straightConnector1">
              <a:avLst/>
            </a:prstGeom>
            <a:noFill/>
            <a:ln cap="flat" cmpd="sng" w="28575">
              <a:solidFill>
                <a:srgbClr val="FFFF00"/>
              </a:solidFill>
              <a:prstDash val="solid"/>
              <a:round/>
              <a:headEnd len="sm" w="sm" type="none"/>
              <a:tailEnd len="lg" w="lg" type="triangle"/>
            </a:ln>
          </p:spPr>
        </p:cxnSp>
        <p:sp>
          <p:nvSpPr>
            <p:cNvPr id="552" name="Google Shape;552;p56"/>
            <p:cNvSpPr txBox="1"/>
            <p:nvPr/>
          </p:nvSpPr>
          <p:spPr>
            <a:xfrm>
              <a:off x="1097" y="225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pkt0</a:t>
              </a:r>
              <a:endParaRPr/>
            </a:p>
          </p:txBody>
        </p:sp>
      </p:grpSp>
      <p:grpSp>
        <p:nvGrpSpPr>
          <p:cNvPr id="553" name="Google Shape;553;p56"/>
          <p:cNvGrpSpPr/>
          <p:nvPr/>
        </p:nvGrpSpPr>
        <p:grpSpPr>
          <a:xfrm>
            <a:off x="5942056" y="4454525"/>
            <a:ext cx="1430293" cy="592544"/>
            <a:chOff x="871" y="2003"/>
            <a:chExt cx="900" cy="372"/>
          </a:xfrm>
        </p:grpSpPr>
        <p:cxnSp>
          <p:nvCxnSpPr>
            <p:cNvPr id="554" name="Google Shape;554;p56"/>
            <p:cNvCxnSpPr/>
            <p:nvPr/>
          </p:nvCxnSpPr>
          <p:spPr>
            <a:xfrm flipH="1">
              <a:off x="871" y="2075"/>
              <a:ext cx="900" cy="300"/>
            </a:xfrm>
            <a:prstGeom prst="straightConnector1">
              <a:avLst/>
            </a:prstGeom>
            <a:noFill/>
            <a:ln cap="flat" cmpd="sng" w="28575">
              <a:solidFill>
                <a:srgbClr val="008000"/>
              </a:solidFill>
              <a:prstDash val="solid"/>
              <a:round/>
              <a:headEnd len="sm" w="sm" type="none"/>
              <a:tailEnd len="lg" w="lg" type="triangle"/>
            </a:ln>
          </p:spPr>
        </p:cxnSp>
        <p:sp>
          <p:nvSpPr>
            <p:cNvPr id="555" name="Google Shape;555;p56"/>
            <p:cNvSpPr txBox="1"/>
            <p:nvPr/>
          </p:nvSpPr>
          <p:spPr>
            <a:xfrm>
              <a:off x="1092" y="200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ack1</a:t>
              </a:r>
              <a:endParaRPr/>
            </a:p>
          </p:txBody>
        </p:sp>
      </p:grpSp>
      <p:grpSp>
        <p:nvGrpSpPr>
          <p:cNvPr id="556" name="Google Shape;556;p56"/>
          <p:cNvGrpSpPr/>
          <p:nvPr/>
        </p:nvGrpSpPr>
        <p:grpSpPr>
          <a:xfrm>
            <a:off x="5934120" y="2336799"/>
            <a:ext cx="1430293" cy="576684"/>
            <a:chOff x="867" y="1473"/>
            <a:chExt cx="900" cy="362"/>
          </a:xfrm>
        </p:grpSpPr>
        <p:cxnSp>
          <p:nvCxnSpPr>
            <p:cNvPr id="557" name="Google Shape;557;p56"/>
            <p:cNvCxnSpPr/>
            <p:nvPr/>
          </p:nvCxnSpPr>
          <p:spPr>
            <a:xfrm flipH="1">
              <a:off x="867" y="1535"/>
              <a:ext cx="900" cy="300"/>
            </a:xfrm>
            <a:prstGeom prst="straightConnector1">
              <a:avLst/>
            </a:prstGeom>
            <a:noFill/>
            <a:ln cap="flat" cmpd="sng" w="28575">
              <a:solidFill>
                <a:srgbClr val="008000"/>
              </a:solidFill>
              <a:prstDash val="solid"/>
              <a:round/>
              <a:headEnd len="sm" w="sm" type="none"/>
              <a:tailEnd len="lg" w="lg" type="triangle"/>
            </a:ln>
          </p:spPr>
        </p:cxnSp>
        <p:sp>
          <p:nvSpPr>
            <p:cNvPr id="558" name="Google Shape;558;p56"/>
            <p:cNvSpPr txBox="1"/>
            <p:nvPr/>
          </p:nvSpPr>
          <p:spPr>
            <a:xfrm>
              <a:off x="1089" y="147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ack0</a:t>
              </a:r>
              <a:endParaRPr/>
            </a:p>
          </p:txBody>
        </p:sp>
      </p:grpSp>
      <p:grpSp>
        <p:nvGrpSpPr>
          <p:cNvPr id="559" name="Google Shape;559;p56"/>
          <p:cNvGrpSpPr/>
          <p:nvPr/>
        </p:nvGrpSpPr>
        <p:grpSpPr>
          <a:xfrm>
            <a:off x="5927769" y="5302250"/>
            <a:ext cx="1430293" cy="586193"/>
            <a:chOff x="862" y="2537"/>
            <a:chExt cx="900" cy="368"/>
          </a:xfrm>
        </p:grpSpPr>
        <p:cxnSp>
          <p:nvCxnSpPr>
            <p:cNvPr id="560" name="Google Shape;560;p56"/>
            <p:cNvCxnSpPr/>
            <p:nvPr/>
          </p:nvCxnSpPr>
          <p:spPr>
            <a:xfrm flipH="1">
              <a:off x="862" y="2605"/>
              <a:ext cx="900" cy="300"/>
            </a:xfrm>
            <a:prstGeom prst="straightConnector1">
              <a:avLst/>
            </a:prstGeom>
            <a:noFill/>
            <a:ln cap="flat" cmpd="sng" w="28575">
              <a:solidFill>
                <a:srgbClr val="008000"/>
              </a:solidFill>
              <a:prstDash val="solid"/>
              <a:round/>
              <a:headEnd len="sm" w="sm" type="none"/>
              <a:tailEnd len="lg" w="lg" type="triangle"/>
            </a:ln>
          </p:spPr>
        </p:cxnSp>
        <p:sp>
          <p:nvSpPr>
            <p:cNvPr id="561" name="Google Shape;561;p56"/>
            <p:cNvSpPr txBox="1"/>
            <p:nvPr/>
          </p:nvSpPr>
          <p:spPr>
            <a:xfrm>
              <a:off x="1090" y="2537"/>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Tahoma"/>
                <a:buNone/>
              </a:pPr>
              <a:r>
                <a:rPr b="0" i="0" lang="en-US" sz="1600" u="none" cap="none" strike="noStrike">
                  <a:solidFill>
                    <a:srgbClr val="008000"/>
                  </a:solidFill>
                  <a:latin typeface="Tahoma"/>
                  <a:ea typeface="Tahoma"/>
                  <a:cs typeface="Tahoma"/>
                  <a:sym typeface="Tahoma"/>
                </a:rPr>
                <a:t>ack0</a:t>
              </a:r>
              <a:endParaRPr/>
            </a:p>
          </p:txBody>
        </p:sp>
      </p:grpSp>
      <p:sp>
        <p:nvSpPr>
          <p:cNvPr id="562" name="Google Shape;562;p56"/>
          <p:cNvSpPr txBox="1"/>
          <p:nvPr/>
        </p:nvSpPr>
        <p:spPr>
          <a:xfrm>
            <a:off x="5559705" y="5959475"/>
            <a:ext cx="1908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9FF66"/>
              </a:buClr>
              <a:buSzPts val="450"/>
              <a:buFont typeface="Tahoma"/>
              <a:buNone/>
            </a:pPr>
            <a:r>
              <a:rPr b="1" i="0" lang="en-US" sz="1800" u="none" cap="none" strike="noStrike">
                <a:solidFill>
                  <a:srgbClr val="99FF66"/>
                </a:solidFill>
                <a:latin typeface="Tahoma"/>
                <a:ea typeface="Tahoma"/>
                <a:cs typeface="Tahoma"/>
                <a:sym typeface="Tahoma"/>
              </a:rPr>
              <a:t>(b) Packet loss</a:t>
            </a:r>
            <a:endParaRPr/>
          </a:p>
        </p:txBody>
      </p:sp>
      <p:grpSp>
        <p:nvGrpSpPr>
          <p:cNvPr id="563" name="Google Shape;563;p56"/>
          <p:cNvGrpSpPr/>
          <p:nvPr/>
        </p:nvGrpSpPr>
        <p:grpSpPr>
          <a:xfrm>
            <a:off x="5915024" y="2711450"/>
            <a:ext cx="1204913" cy="878188"/>
            <a:chOff x="3725" y="1687"/>
            <a:chExt cx="759" cy="552"/>
          </a:xfrm>
        </p:grpSpPr>
        <p:cxnSp>
          <p:nvCxnSpPr>
            <p:cNvPr id="564" name="Google Shape;564;p56"/>
            <p:cNvCxnSpPr/>
            <p:nvPr/>
          </p:nvCxnSpPr>
          <p:spPr>
            <a:xfrm>
              <a:off x="3725" y="1779"/>
              <a:ext cx="600" cy="0"/>
            </a:xfrm>
            <a:prstGeom prst="straightConnector1">
              <a:avLst/>
            </a:prstGeom>
            <a:noFill/>
            <a:ln cap="flat" cmpd="sng" w="28575">
              <a:solidFill>
                <a:srgbClr val="FFFF00"/>
              </a:solidFill>
              <a:prstDash val="solid"/>
              <a:round/>
              <a:headEnd len="sm" w="sm" type="none"/>
              <a:tailEnd len="lg" w="lg" type="triangle"/>
            </a:ln>
          </p:spPr>
        </p:cxnSp>
        <p:sp>
          <p:nvSpPr>
            <p:cNvPr id="565" name="Google Shape;565;p56"/>
            <p:cNvSpPr txBox="1"/>
            <p:nvPr/>
          </p:nvSpPr>
          <p:spPr>
            <a:xfrm>
              <a:off x="3965" y="1687"/>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pkt1</a:t>
              </a:r>
              <a:endParaRPr/>
            </a:p>
          </p:txBody>
        </p:sp>
        <p:sp>
          <p:nvSpPr>
            <p:cNvPr id="566" name="Google Shape;566;p56"/>
            <p:cNvSpPr txBox="1"/>
            <p:nvPr/>
          </p:nvSpPr>
          <p:spPr>
            <a:xfrm>
              <a:off x="4184" y="1807"/>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50"/>
                <a:buFont typeface="Tahoma"/>
                <a:buNone/>
              </a:pPr>
              <a:r>
                <a:rPr b="1" i="0" lang="en-US" sz="1800" u="none" cap="none" strike="noStrike">
                  <a:solidFill>
                    <a:srgbClr val="FF0000"/>
                  </a:solidFill>
                  <a:latin typeface="Tahoma"/>
                  <a:ea typeface="Tahoma"/>
                  <a:cs typeface="Tahoma"/>
                  <a:sym typeface="Tahoma"/>
                </a:rPr>
                <a:t>X</a:t>
              </a:r>
              <a:endParaRPr/>
            </a:p>
          </p:txBody>
        </p:sp>
        <p:sp>
          <p:nvSpPr>
            <p:cNvPr id="567" name="Google Shape;567;p56"/>
            <p:cNvSpPr txBox="1"/>
            <p:nvPr/>
          </p:nvSpPr>
          <p:spPr>
            <a:xfrm>
              <a:off x="4125" y="1939"/>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00"/>
                <a:buFont typeface="Tahoma"/>
                <a:buNone/>
              </a:pPr>
              <a:r>
                <a:rPr b="0" i="1" lang="en-US" sz="1600" u="none" cap="none" strike="noStrike">
                  <a:solidFill>
                    <a:srgbClr val="FF0000"/>
                  </a:solidFill>
                  <a:latin typeface="Tahoma"/>
                  <a:ea typeface="Tahoma"/>
                  <a:cs typeface="Tahoma"/>
                  <a:sym typeface="Tahoma"/>
                </a:rPr>
                <a:t>loss</a:t>
              </a:r>
              <a:endParaRPr/>
            </a:p>
          </p:txBody>
        </p:sp>
      </p:grpSp>
      <p:grpSp>
        <p:nvGrpSpPr>
          <p:cNvPr id="568" name="Google Shape;568;p56"/>
          <p:cNvGrpSpPr/>
          <p:nvPr/>
        </p:nvGrpSpPr>
        <p:grpSpPr>
          <a:xfrm>
            <a:off x="5911930" y="3014663"/>
            <a:ext cx="7836" cy="1032389"/>
            <a:chOff x="3724" y="1878"/>
            <a:chExt cx="5" cy="962"/>
          </a:xfrm>
        </p:grpSpPr>
        <p:cxnSp>
          <p:nvCxnSpPr>
            <p:cNvPr id="569" name="Google Shape;569;p56"/>
            <p:cNvCxnSpPr/>
            <p:nvPr/>
          </p:nvCxnSpPr>
          <p:spPr>
            <a:xfrm>
              <a:off x="3729" y="1879"/>
              <a:ext cx="0" cy="900"/>
            </a:xfrm>
            <a:prstGeom prst="straightConnector1">
              <a:avLst/>
            </a:prstGeom>
            <a:noFill/>
            <a:ln cap="flat" cmpd="sng" w="28575">
              <a:solidFill>
                <a:schemeClr val="lt1"/>
              </a:solidFill>
              <a:prstDash val="solid"/>
              <a:round/>
              <a:headEnd len="sm" w="sm" type="none"/>
              <a:tailEnd len="sm" w="sm" type="none"/>
            </a:ln>
          </p:spPr>
        </p:cxnSp>
        <p:cxnSp>
          <p:nvCxnSpPr>
            <p:cNvPr id="570" name="Google Shape;570;p56"/>
            <p:cNvCxnSpPr/>
            <p:nvPr/>
          </p:nvCxnSpPr>
          <p:spPr>
            <a:xfrm>
              <a:off x="3724" y="1878"/>
              <a:ext cx="0" cy="0"/>
            </a:xfrm>
            <a:prstGeom prst="straightConnector1">
              <a:avLst/>
            </a:prstGeom>
            <a:noFill/>
            <a:ln cap="flat" cmpd="sng" w="28575">
              <a:solidFill>
                <a:schemeClr val="lt1"/>
              </a:solidFill>
              <a:prstDash val="solid"/>
              <a:round/>
              <a:headEnd len="sm" w="sm" type="none"/>
              <a:tailEnd len="sm" w="sm" type="none"/>
            </a:ln>
          </p:spPr>
        </p:cxnSp>
        <p:cxnSp>
          <p:nvCxnSpPr>
            <p:cNvPr id="571" name="Google Shape;571;p56"/>
            <p:cNvCxnSpPr/>
            <p:nvPr/>
          </p:nvCxnSpPr>
          <p:spPr>
            <a:xfrm>
              <a:off x="3724" y="2840"/>
              <a:ext cx="0" cy="0"/>
            </a:xfrm>
            <a:prstGeom prst="straightConnector1">
              <a:avLst/>
            </a:prstGeom>
            <a:noFill/>
            <a:ln cap="flat" cmpd="sng" w="28575">
              <a:solidFill>
                <a:schemeClr val="lt1"/>
              </a:solidFill>
              <a:prstDash val="solid"/>
              <a:round/>
              <a:headEnd len="sm" w="sm" type="none"/>
              <a:tailEnd len="sm" w="sm" type="none"/>
            </a:ln>
          </p:spPr>
        </p:cxnSp>
      </p:grpSp>
      <p:grpSp>
        <p:nvGrpSpPr>
          <p:cNvPr id="572" name="Google Shape;572;p56"/>
          <p:cNvGrpSpPr/>
          <p:nvPr/>
        </p:nvGrpSpPr>
        <p:grpSpPr>
          <a:xfrm>
            <a:off x="5924550" y="4003675"/>
            <a:ext cx="1430293" cy="623888"/>
            <a:chOff x="855" y="1710"/>
            <a:chExt cx="900" cy="393"/>
          </a:xfrm>
        </p:grpSpPr>
        <p:cxnSp>
          <p:nvCxnSpPr>
            <p:cNvPr id="573" name="Google Shape;573;p56"/>
            <p:cNvCxnSpPr/>
            <p:nvPr/>
          </p:nvCxnSpPr>
          <p:spPr>
            <a:xfrm>
              <a:off x="855" y="1803"/>
              <a:ext cx="900" cy="300"/>
            </a:xfrm>
            <a:prstGeom prst="straightConnector1">
              <a:avLst/>
            </a:prstGeom>
            <a:noFill/>
            <a:ln cap="flat" cmpd="sng" w="28575">
              <a:solidFill>
                <a:srgbClr val="FFFF00"/>
              </a:solidFill>
              <a:prstDash val="solid"/>
              <a:round/>
              <a:headEnd len="sm" w="sm" type="none"/>
              <a:tailEnd len="lg" w="lg" type="triangle"/>
            </a:ln>
          </p:spPr>
        </p:cxnSp>
        <p:sp>
          <p:nvSpPr>
            <p:cNvPr id="574" name="Google Shape;574;p56"/>
            <p:cNvSpPr txBox="1"/>
            <p:nvPr/>
          </p:nvSpPr>
          <p:spPr>
            <a:xfrm>
              <a:off x="1093" y="1710"/>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pkt1</a:t>
              </a:r>
              <a:endParaRPr/>
            </a:p>
          </p:txBody>
        </p:sp>
      </p:grpSp>
      <p:grpSp>
        <p:nvGrpSpPr>
          <p:cNvPr id="575" name="Google Shape;575;p56"/>
          <p:cNvGrpSpPr/>
          <p:nvPr/>
        </p:nvGrpSpPr>
        <p:grpSpPr>
          <a:xfrm>
            <a:off x="4492625" y="3627437"/>
            <a:ext cx="1428750" cy="703262"/>
            <a:chOff x="2802" y="2347"/>
            <a:chExt cx="900" cy="443"/>
          </a:xfrm>
        </p:grpSpPr>
        <p:pic>
          <p:nvPicPr>
            <p:cNvPr id="576" name="Google Shape;576;p56"/>
            <p:cNvPicPr preferRelativeResize="0"/>
            <p:nvPr/>
          </p:nvPicPr>
          <p:blipFill rotWithShape="1">
            <a:blip r:embed="rId3">
              <a:alphaModFix/>
            </a:blip>
            <a:srcRect b="0" l="0" r="0" t="0"/>
            <a:stretch/>
          </p:blipFill>
          <p:spPr>
            <a:xfrm>
              <a:off x="2845" y="2347"/>
              <a:ext cx="275" cy="302"/>
            </a:xfrm>
            <a:prstGeom prst="rect">
              <a:avLst/>
            </a:prstGeom>
            <a:noFill/>
            <a:ln>
              <a:noFill/>
            </a:ln>
          </p:spPr>
        </p:pic>
        <p:sp>
          <p:nvSpPr>
            <p:cNvPr id="577" name="Google Shape;577;p56"/>
            <p:cNvSpPr txBox="1"/>
            <p:nvPr/>
          </p:nvSpPr>
          <p:spPr>
            <a:xfrm>
              <a:off x="2802" y="2490"/>
              <a:ext cx="900" cy="300"/>
            </a:xfrm>
            <a:prstGeom prst="rect">
              <a:avLst/>
            </a:prstGeom>
            <a:noFill/>
            <a:ln>
              <a:noFill/>
            </a:ln>
          </p:spPr>
          <p:txBody>
            <a:bodyPr anchorCtr="0" anchor="t" bIns="45700" lIns="91425" spcFirstLastPara="1" rIns="91425" wrap="square" tIns="45700">
              <a:noAutofit/>
            </a:bodyPr>
            <a:lstStyle/>
            <a:p>
              <a:pPr indent="0" lvl="0" marL="0" marR="0" rtl="0" algn="r">
                <a:lnSpc>
                  <a:spcPct val="75000"/>
                </a:lnSpc>
                <a:spcBef>
                  <a:spcPts val="0"/>
                </a:spcBef>
                <a:spcAft>
                  <a:spcPts val="0"/>
                </a:spcAft>
                <a:buClr>
                  <a:srgbClr val="FF0000"/>
                </a:buClr>
                <a:buSzPts val="450"/>
                <a:buFont typeface="Tahoma"/>
                <a:buNone/>
              </a:pPr>
              <a:r>
                <a:rPr b="0" i="1" lang="en-US" sz="1800" u="none" cap="none" strike="noStrike">
                  <a:solidFill>
                    <a:srgbClr val="FF0000"/>
                  </a:solidFill>
                  <a:latin typeface="Tahoma"/>
                  <a:ea typeface="Tahoma"/>
                  <a:cs typeface="Tahoma"/>
                  <a:sym typeface="Tahoma"/>
                </a:rPr>
                <a:t>timeout</a:t>
              </a:r>
              <a:endParaRPr/>
            </a:p>
            <a:p>
              <a:pPr indent="0" lvl="0" marL="0" marR="0" rtl="0" algn="r">
                <a:lnSpc>
                  <a:spcPct val="75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resend pkt1</a:t>
              </a:r>
              <a:endParaRPr/>
            </a:p>
          </p:txBody>
        </p:sp>
      </p:grpSp>
      <p:sp>
        <p:nvSpPr>
          <p:cNvPr id="578" name="Google Shape;578;p56"/>
          <p:cNvSpPr txBox="1"/>
          <p:nvPr>
            <p:ph type="title"/>
          </p:nvPr>
        </p:nvSpPr>
        <p:spPr>
          <a:xfrm>
            <a:off x="2085181" y="365126"/>
            <a:ext cx="4899900" cy="619200"/>
          </a:xfrm>
          <a:prstGeom prst="rect">
            <a:avLst/>
          </a:prstGeom>
          <a:noFill/>
          <a:ln cap="flat" cmpd="sng" w="9525">
            <a:solidFill>
              <a:srgbClr val="69D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900"/>
              <a:buFont typeface="Tahoma"/>
              <a:buNone/>
            </a:pPr>
            <a:r>
              <a:rPr b="0" i="0" lang="en-US" sz="3600" u="none" cap="none" strike="noStrike">
                <a:solidFill>
                  <a:schemeClr val="folHlink"/>
                </a:solidFill>
                <a:latin typeface="Tahoma"/>
                <a:ea typeface="Tahoma"/>
                <a:cs typeface="Tahoma"/>
                <a:sym typeface="Tahoma"/>
              </a:rPr>
              <a:t>Alternating Bit Protocol</a:t>
            </a:r>
            <a:endParaRPr/>
          </a:p>
        </p:txBody>
      </p:sp>
      <p:cxnSp>
        <p:nvCxnSpPr>
          <p:cNvPr id="579" name="Google Shape;579;p56"/>
          <p:cNvCxnSpPr/>
          <p:nvPr/>
        </p:nvCxnSpPr>
        <p:spPr>
          <a:xfrm>
            <a:off x="4343400" y="1322387"/>
            <a:ext cx="38100" cy="4926000"/>
          </a:xfrm>
          <a:prstGeom prst="straightConnector1">
            <a:avLst/>
          </a:prstGeom>
          <a:noFill/>
          <a:ln cap="flat" cmpd="tri" w="66675">
            <a:solidFill>
              <a:srgbClr val="66CCFF"/>
            </a:solidFill>
            <a:prstDash val="solid"/>
            <a:round/>
            <a:headEnd len="sm" w="sm" type="none"/>
            <a:tailEnd len="sm" w="sm" type="none"/>
          </a:ln>
        </p:spPr>
      </p:cxn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4">
                                            <p:txEl>
                                              <p:pRg end="0" st="0"/>
                                            </p:txEl>
                                          </p:spTgt>
                                        </p:tgtEl>
                                        <p:attrNameLst>
                                          <p:attrName>style.visibility</p:attrName>
                                        </p:attrNameLst>
                                      </p:cBhvr>
                                      <p:to>
                                        <p:strVal val="visible"/>
                                      </p:to>
                                    </p:set>
                                    <p:animEffect filter="fade" transition="in">
                                      <p:cBhvr>
                                        <p:cTn dur="500"/>
                                        <p:tgtEl>
                                          <p:spTgt spid="5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4">
                                            <p:txEl>
                                              <p:pRg end="0" st="0"/>
                                            </p:txEl>
                                          </p:spTgt>
                                        </p:tgtEl>
                                        <p:attrNameLst>
                                          <p:attrName>style.visibility</p:attrName>
                                        </p:attrNameLst>
                                      </p:cBhvr>
                                      <p:to>
                                        <p:strVal val="visible"/>
                                      </p:to>
                                    </p:set>
                                    <p:animEffect filter="fade" transition="in">
                                      <p:cBhvr>
                                        <p:cTn dur="500"/>
                                        <p:tgtEl>
                                          <p:spTgt spid="504">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animEffect filter="fade" transition="in">
                                      <p:cBhvr>
                                        <p:cTn dur="500"/>
                                        <p:tgtEl>
                                          <p:spTgt spid="508">
                                            <p:txEl>
                                              <p:pRg end="0" st="0"/>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46">
                                            <p:txEl>
                                              <p:pRg end="0" st="0"/>
                                            </p:txEl>
                                          </p:spTgt>
                                        </p:tgtEl>
                                        <p:attrNameLst>
                                          <p:attrName>style.visibility</p:attrName>
                                        </p:attrNameLst>
                                      </p:cBhvr>
                                      <p:to>
                                        <p:strVal val="visible"/>
                                      </p:to>
                                    </p:set>
                                    <p:animEffect filter="fade" transition="in">
                                      <p:cBhvr>
                                        <p:cTn dur="500"/>
                                        <p:tgtEl>
                                          <p:spTgt spid="54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animEffect filter="fade" transition="in">
                                      <p:cBhvr>
                                        <p:cTn dur="500"/>
                                        <p:tgtEl>
                                          <p:spTgt spid="53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animEffect filter="fade" transition="in">
                                      <p:cBhvr>
                                        <p:cTn dur="500"/>
                                        <p:tgtEl>
                                          <p:spTgt spid="540">
                                            <p:txEl>
                                              <p:pRg end="0" st="0"/>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57"/>
          <p:cNvSpPr txBox="1"/>
          <p:nvPr/>
        </p:nvSpPr>
        <p:spPr>
          <a:xfrm>
            <a:off x="2892425" y="2713038"/>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pkt1</a:t>
            </a:r>
            <a:endParaRPr/>
          </a:p>
        </p:txBody>
      </p:sp>
      <p:sp>
        <p:nvSpPr>
          <p:cNvPr id="586" name="Google Shape;586;p57"/>
          <p:cNvSpPr txBox="1"/>
          <p:nvPr/>
        </p:nvSpPr>
        <p:spPr>
          <a:xfrm>
            <a:off x="2892425" y="2938463"/>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ack1</a:t>
            </a:r>
            <a:endParaRPr/>
          </a:p>
        </p:txBody>
      </p:sp>
      <p:sp>
        <p:nvSpPr>
          <p:cNvPr id="587" name="Google Shape;587;p57"/>
          <p:cNvSpPr txBox="1"/>
          <p:nvPr/>
        </p:nvSpPr>
        <p:spPr>
          <a:xfrm>
            <a:off x="2873375" y="4129087"/>
            <a:ext cx="15684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ahoma"/>
              <a:buNone/>
            </a:pPr>
            <a:r>
              <a:rPr b="0" i="0" lang="en-US" sz="1400" u="none" cap="none" strike="noStrike">
                <a:solidFill>
                  <a:schemeClr val="lt1"/>
                </a:solidFill>
                <a:latin typeface="Tahoma"/>
                <a:ea typeface="Tahoma"/>
                <a:cs typeface="Tahoma"/>
                <a:sym typeface="Tahoma"/>
              </a:rPr>
              <a:t>(detect duplicate)</a:t>
            </a:r>
            <a:endParaRPr/>
          </a:p>
        </p:txBody>
      </p:sp>
      <p:grpSp>
        <p:nvGrpSpPr>
          <p:cNvPr id="588" name="Google Shape;588;p57"/>
          <p:cNvGrpSpPr/>
          <p:nvPr/>
        </p:nvGrpSpPr>
        <p:grpSpPr>
          <a:xfrm>
            <a:off x="1423988" y="2486025"/>
            <a:ext cx="1430293" cy="623887"/>
            <a:chOff x="855" y="1710"/>
            <a:chExt cx="900" cy="393"/>
          </a:xfrm>
        </p:grpSpPr>
        <p:cxnSp>
          <p:nvCxnSpPr>
            <p:cNvPr id="589" name="Google Shape;589;p57"/>
            <p:cNvCxnSpPr/>
            <p:nvPr/>
          </p:nvCxnSpPr>
          <p:spPr>
            <a:xfrm>
              <a:off x="855" y="1803"/>
              <a:ext cx="900" cy="300"/>
            </a:xfrm>
            <a:prstGeom prst="straightConnector1">
              <a:avLst/>
            </a:prstGeom>
            <a:noFill/>
            <a:ln cap="flat" cmpd="sng" w="28575">
              <a:solidFill>
                <a:srgbClr val="FFFF00"/>
              </a:solidFill>
              <a:prstDash val="solid"/>
              <a:round/>
              <a:headEnd len="sm" w="sm" type="none"/>
              <a:tailEnd len="lg" w="lg" type="triangle"/>
            </a:ln>
          </p:spPr>
        </p:cxnSp>
        <p:sp>
          <p:nvSpPr>
            <p:cNvPr id="590" name="Google Shape;590;p57"/>
            <p:cNvSpPr txBox="1"/>
            <p:nvPr/>
          </p:nvSpPr>
          <p:spPr>
            <a:xfrm>
              <a:off x="1093" y="1710"/>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pkt1</a:t>
              </a:r>
              <a:endParaRPr/>
            </a:p>
          </p:txBody>
        </p:sp>
      </p:grpSp>
      <p:sp>
        <p:nvSpPr>
          <p:cNvPr id="591" name="Google Shape;591;p57"/>
          <p:cNvSpPr txBox="1"/>
          <p:nvPr/>
        </p:nvSpPr>
        <p:spPr>
          <a:xfrm>
            <a:off x="436562" y="1104900"/>
            <a:ext cx="936600" cy="39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500"/>
              <a:buFont typeface="Tahoma"/>
              <a:buNone/>
            </a:pPr>
            <a:r>
              <a:rPr b="0" i="1" lang="en-US" sz="2000" u="sng" cap="none" strike="noStrike">
                <a:solidFill>
                  <a:srgbClr val="FFFF00"/>
                </a:solidFill>
                <a:latin typeface="Tahoma"/>
                <a:ea typeface="Tahoma"/>
                <a:cs typeface="Tahoma"/>
                <a:sym typeface="Tahoma"/>
              </a:rPr>
              <a:t>sender</a:t>
            </a:r>
            <a:endParaRPr/>
          </a:p>
        </p:txBody>
      </p:sp>
      <p:sp>
        <p:nvSpPr>
          <p:cNvPr id="592" name="Google Shape;592;p57"/>
          <p:cNvSpPr txBox="1"/>
          <p:nvPr/>
        </p:nvSpPr>
        <p:spPr>
          <a:xfrm>
            <a:off x="2876550" y="1100137"/>
            <a:ext cx="1071600" cy="39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500"/>
              <a:buFont typeface="Tahoma"/>
              <a:buNone/>
            </a:pPr>
            <a:r>
              <a:rPr b="0" i="1" lang="en-US" sz="2000" u="sng" cap="none" strike="noStrike">
                <a:solidFill>
                  <a:srgbClr val="008000"/>
                </a:solidFill>
                <a:latin typeface="Tahoma"/>
                <a:ea typeface="Tahoma"/>
                <a:cs typeface="Tahoma"/>
                <a:sym typeface="Tahoma"/>
              </a:rPr>
              <a:t>receiver</a:t>
            </a:r>
            <a:endParaRPr/>
          </a:p>
        </p:txBody>
      </p:sp>
      <p:sp>
        <p:nvSpPr>
          <p:cNvPr id="593" name="Google Shape;593;p57"/>
          <p:cNvSpPr txBox="1"/>
          <p:nvPr/>
        </p:nvSpPr>
        <p:spPr>
          <a:xfrm>
            <a:off x="2889250" y="3860800"/>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pkt1</a:t>
            </a:r>
            <a:endParaRPr/>
          </a:p>
        </p:txBody>
      </p:sp>
      <p:sp>
        <p:nvSpPr>
          <p:cNvPr id="594" name="Google Shape;594;p57"/>
          <p:cNvSpPr txBox="1"/>
          <p:nvPr/>
        </p:nvSpPr>
        <p:spPr>
          <a:xfrm>
            <a:off x="2886075" y="4857750"/>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pkt0</a:t>
            </a:r>
            <a:endParaRPr/>
          </a:p>
        </p:txBody>
      </p:sp>
      <p:sp>
        <p:nvSpPr>
          <p:cNvPr id="595" name="Google Shape;595;p57"/>
          <p:cNvSpPr txBox="1"/>
          <p:nvPr/>
        </p:nvSpPr>
        <p:spPr>
          <a:xfrm>
            <a:off x="2882900" y="2038350"/>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ack0</a:t>
            </a:r>
            <a:endParaRPr/>
          </a:p>
        </p:txBody>
      </p:sp>
      <p:sp>
        <p:nvSpPr>
          <p:cNvPr id="596" name="Google Shape;596;p57"/>
          <p:cNvSpPr txBox="1"/>
          <p:nvPr/>
        </p:nvSpPr>
        <p:spPr>
          <a:xfrm>
            <a:off x="2901950" y="4283075"/>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ack1</a:t>
            </a:r>
            <a:endParaRPr/>
          </a:p>
        </p:txBody>
      </p:sp>
      <p:sp>
        <p:nvSpPr>
          <p:cNvPr id="597" name="Google Shape;597;p57"/>
          <p:cNvSpPr txBox="1"/>
          <p:nvPr/>
        </p:nvSpPr>
        <p:spPr>
          <a:xfrm>
            <a:off x="2879725" y="5053012"/>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ack0</a:t>
            </a:r>
            <a:endParaRPr/>
          </a:p>
        </p:txBody>
      </p:sp>
      <p:sp>
        <p:nvSpPr>
          <p:cNvPr id="598" name="Google Shape;598;p57"/>
          <p:cNvSpPr txBox="1"/>
          <p:nvPr/>
        </p:nvSpPr>
        <p:spPr>
          <a:xfrm>
            <a:off x="365125" y="2287588"/>
            <a:ext cx="1022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ack0</a:t>
            </a:r>
            <a:endParaRPr/>
          </a:p>
        </p:txBody>
      </p:sp>
      <p:sp>
        <p:nvSpPr>
          <p:cNvPr id="599" name="Google Shape;599;p57"/>
          <p:cNvSpPr txBox="1"/>
          <p:nvPr/>
        </p:nvSpPr>
        <p:spPr>
          <a:xfrm>
            <a:off x="209550" y="4659312"/>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pkt0</a:t>
            </a:r>
            <a:endParaRPr/>
          </a:p>
        </p:txBody>
      </p:sp>
      <p:sp>
        <p:nvSpPr>
          <p:cNvPr id="600" name="Google Shape;600;p57"/>
          <p:cNvSpPr txBox="1"/>
          <p:nvPr/>
        </p:nvSpPr>
        <p:spPr>
          <a:xfrm>
            <a:off x="209550" y="2506663"/>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pkt1</a:t>
            </a:r>
            <a:endParaRPr/>
          </a:p>
        </p:txBody>
      </p:sp>
      <p:sp>
        <p:nvSpPr>
          <p:cNvPr id="601" name="Google Shape;601;p57"/>
          <p:cNvSpPr txBox="1"/>
          <p:nvPr/>
        </p:nvSpPr>
        <p:spPr>
          <a:xfrm>
            <a:off x="354012" y="4419600"/>
            <a:ext cx="1022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ack1</a:t>
            </a:r>
            <a:endParaRPr/>
          </a:p>
        </p:txBody>
      </p:sp>
      <p:sp>
        <p:nvSpPr>
          <p:cNvPr id="602" name="Google Shape;602;p57"/>
          <p:cNvSpPr txBox="1"/>
          <p:nvPr/>
        </p:nvSpPr>
        <p:spPr>
          <a:xfrm>
            <a:off x="198438" y="1544637"/>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pkt0</a:t>
            </a:r>
            <a:endParaRPr/>
          </a:p>
        </p:txBody>
      </p:sp>
      <p:sp>
        <p:nvSpPr>
          <p:cNvPr id="603" name="Google Shape;603;p57"/>
          <p:cNvSpPr txBox="1"/>
          <p:nvPr/>
        </p:nvSpPr>
        <p:spPr>
          <a:xfrm>
            <a:off x="2874963" y="1827213"/>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pkt0</a:t>
            </a:r>
            <a:endParaRPr/>
          </a:p>
        </p:txBody>
      </p:sp>
      <p:grpSp>
        <p:nvGrpSpPr>
          <p:cNvPr id="604" name="Google Shape;604;p57"/>
          <p:cNvGrpSpPr/>
          <p:nvPr/>
        </p:nvGrpSpPr>
        <p:grpSpPr>
          <a:xfrm>
            <a:off x="1414463" y="1614487"/>
            <a:ext cx="1430293" cy="632193"/>
            <a:chOff x="850" y="1159"/>
            <a:chExt cx="900" cy="397"/>
          </a:xfrm>
        </p:grpSpPr>
        <p:cxnSp>
          <p:nvCxnSpPr>
            <p:cNvPr id="605" name="Google Shape;605;p57"/>
            <p:cNvCxnSpPr/>
            <p:nvPr/>
          </p:nvCxnSpPr>
          <p:spPr>
            <a:xfrm>
              <a:off x="850" y="1256"/>
              <a:ext cx="900" cy="300"/>
            </a:xfrm>
            <a:prstGeom prst="straightConnector1">
              <a:avLst/>
            </a:prstGeom>
            <a:noFill/>
            <a:ln cap="flat" cmpd="sng" w="28575">
              <a:solidFill>
                <a:srgbClr val="FFFF00"/>
              </a:solidFill>
              <a:prstDash val="solid"/>
              <a:round/>
              <a:headEnd len="sm" w="sm" type="none"/>
              <a:tailEnd len="lg" w="lg" type="triangle"/>
            </a:ln>
          </p:spPr>
        </p:cxnSp>
        <p:sp>
          <p:nvSpPr>
            <p:cNvPr id="606" name="Google Shape;606;p57"/>
            <p:cNvSpPr txBox="1"/>
            <p:nvPr/>
          </p:nvSpPr>
          <p:spPr>
            <a:xfrm>
              <a:off x="1100" y="1159"/>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pkt0</a:t>
              </a:r>
              <a:endParaRPr/>
            </a:p>
          </p:txBody>
        </p:sp>
      </p:grpSp>
      <p:grpSp>
        <p:nvGrpSpPr>
          <p:cNvPr id="607" name="Google Shape;607;p57"/>
          <p:cNvGrpSpPr/>
          <p:nvPr/>
        </p:nvGrpSpPr>
        <p:grpSpPr>
          <a:xfrm>
            <a:off x="1408113" y="4629149"/>
            <a:ext cx="1430293" cy="608406"/>
            <a:chOff x="846" y="2253"/>
            <a:chExt cx="900" cy="382"/>
          </a:xfrm>
        </p:grpSpPr>
        <p:cxnSp>
          <p:nvCxnSpPr>
            <p:cNvPr id="608" name="Google Shape;608;p57"/>
            <p:cNvCxnSpPr/>
            <p:nvPr/>
          </p:nvCxnSpPr>
          <p:spPr>
            <a:xfrm>
              <a:off x="846" y="2335"/>
              <a:ext cx="900" cy="300"/>
            </a:xfrm>
            <a:prstGeom prst="straightConnector1">
              <a:avLst/>
            </a:prstGeom>
            <a:noFill/>
            <a:ln cap="flat" cmpd="sng" w="28575">
              <a:solidFill>
                <a:srgbClr val="FFFF00"/>
              </a:solidFill>
              <a:prstDash val="solid"/>
              <a:round/>
              <a:headEnd len="sm" w="sm" type="none"/>
              <a:tailEnd len="lg" w="lg" type="triangle"/>
            </a:ln>
          </p:spPr>
        </p:cxnSp>
        <p:sp>
          <p:nvSpPr>
            <p:cNvPr id="609" name="Google Shape;609;p57"/>
            <p:cNvSpPr txBox="1"/>
            <p:nvPr/>
          </p:nvSpPr>
          <p:spPr>
            <a:xfrm>
              <a:off x="1097" y="225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pkt0</a:t>
              </a:r>
              <a:endParaRPr/>
            </a:p>
          </p:txBody>
        </p:sp>
      </p:grpSp>
      <p:grpSp>
        <p:nvGrpSpPr>
          <p:cNvPr id="610" name="Google Shape;610;p57"/>
          <p:cNvGrpSpPr/>
          <p:nvPr/>
        </p:nvGrpSpPr>
        <p:grpSpPr>
          <a:xfrm>
            <a:off x="1449432" y="4232275"/>
            <a:ext cx="1430293" cy="592544"/>
            <a:chOff x="871" y="2003"/>
            <a:chExt cx="900" cy="372"/>
          </a:xfrm>
        </p:grpSpPr>
        <p:cxnSp>
          <p:nvCxnSpPr>
            <p:cNvPr id="611" name="Google Shape;611;p57"/>
            <p:cNvCxnSpPr/>
            <p:nvPr/>
          </p:nvCxnSpPr>
          <p:spPr>
            <a:xfrm flipH="1">
              <a:off x="871" y="2075"/>
              <a:ext cx="900" cy="300"/>
            </a:xfrm>
            <a:prstGeom prst="straightConnector1">
              <a:avLst/>
            </a:prstGeom>
            <a:noFill/>
            <a:ln cap="flat" cmpd="sng" w="28575">
              <a:solidFill>
                <a:srgbClr val="008000"/>
              </a:solidFill>
              <a:prstDash val="solid"/>
              <a:round/>
              <a:headEnd len="sm" w="sm" type="none"/>
              <a:tailEnd len="lg" w="lg" type="triangle"/>
            </a:ln>
          </p:spPr>
        </p:cxnSp>
        <p:sp>
          <p:nvSpPr>
            <p:cNvPr id="612" name="Google Shape;612;p57"/>
            <p:cNvSpPr txBox="1"/>
            <p:nvPr/>
          </p:nvSpPr>
          <p:spPr>
            <a:xfrm>
              <a:off x="1092" y="200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ack1</a:t>
              </a:r>
              <a:endParaRPr/>
            </a:p>
          </p:txBody>
        </p:sp>
      </p:grpSp>
      <p:grpSp>
        <p:nvGrpSpPr>
          <p:cNvPr id="613" name="Google Shape;613;p57"/>
          <p:cNvGrpSpPr/>
          <p:nvPr/>
        </p:nvGrpSpPr>
        <p:grpSpPr>
          <a:xfrm>
            <a:off x="1441495" y="2114549"/>
            <a:ext cx="1430293" cy="576684"/>
            <a:chOff x="867" y="1473"/>
            <a:chExt cx="900" cy="362"/>
          </a:xfrm>
        </p:grpSpPr>
        <p:cxnSp>
          <p:nvCxnSpPr>
            <p:cNvPr id="614" name="Google Shape;614;p57"/>
            <p:cNvCxnSpPr/>
            <p:nvPr/>
          </p:nvCxnSpPr>
          <p:spPr>
            <a:xfrm flipH="1">
              <a:off x="867" y="1535"/>
              <a:ext cx="900" cy="300"/>
            </a:xfrm>
            <a:prstGeom prst="straightConnector1">
              <a:avLst/>
            </a:prstGeom>
            <a:noFill/>
            <a:ln cap="flat" cmpd="sng" w="28575">
              <a:solidFill>
                <a:srgbClr val="008000"/>
              </a:solidFill>
              <a:prstDash val="solid"/>
              <a:round/>
              <a:headEnd len="sm" w="sm" type="none"/>
              <a:tailEnd len="lg" w="lg" type="triangle"/>
            </a:ln>
          </p:spPr>
        </p:cxnSp>
        <p:sp>
          <p:nvSpPr>
            <p:cNvPr id="615" name="Google Shape;615;p57"/>
            <p:cNvSpPr txBox="1"/>
            <p:nvPr/>
          </p:nvSpPr>
          <p:spPr>
            <a:xfrm>
              <a:off x="1089" y="147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ack0</a:t>
              </a:r>
              <a:endParaRPr/>
            </a:p>
          </p:txBody>
        </p:sp>
      </p:grpSp>
      <p:grpSp>
        <p:nvGrpSpPr>
          <p:cNvPr id="616" name="Google Shape;616;p57"/>
          <p:cNvGrpSpPr/>
          <p:nvPr/>
        </p:nvGrpSpPr>
        <p:grpSpPr>
          <a:xfrm>
            <a:off x="1435144" y="5084762"/>
            <a:ext cx="1430293" cy="583027"/>
            <a:chOff x="862" y="2539"/>
            <a:chExt cx="900" cy="366"/>
          </a:xfrm>
        </p:grpSpPr>
        <p:cxnSp>
          <p:nvCxnSpPr>
            <p:cNvPr id="617" name="Google Shape;617;p57"/>
            <p:cNvCxnSpPr/>
            <p:nvPr/>
          </p:nvCxnSpPr>
          <p:spPr>
            <a:xfrm flipH="1">
              <a:off x="862" y="2605"/>
              <a:ext cx="900" cy="300"/>
            </a:xfrm>
            <a:prstGeom prst="straightConnector1">
              <a:avLst/>
            </a:prstGeom>
            <a:noFill/>
            <a:ln cap="flat" cmpd="sng" w="28575">
              <a:solidFill>
                <a:srgbClr val="008000"/>
              </a:solidFill>
              <a:prstDash val="solid"/>
              <a:round/>
              <a:headEnd len="sm" w="sm" type="none"/>
              <a:tailEnd len="lg" w="lg" type="triangle"/>
            </a:ln>
          </p:spPr>
        </p:cxnSp>
        <p:sp>
          <p:nvSpPr>
            <p:cNvPr id="618" name="Google Shape;618;p57"/>
            <p:cNvSpPr txBox="1"/>
            <p:nvPr/>
          </p:nvSpPr>
          <p:spPr>
            <a:xfrm>
              <a:off x="1085" y="2539"/>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ack0</a:t>
              </a:r>
              <a:endParaRPr/>
            </a:p>
          </p:txBody>
        </p:sp>
      </p:grpSp>
      <p:sp>
        <p:nvSpPr>
          <p:cNvPr id="619" name="Google Shape;619;p57"/>
          <p:cNvSpPr txBox="1"/>
          <p:nvPr/>
        </p:nvSpPr>
        <p:spPr>
          <a:xfrm>
            <a:off x="1103494" y="5797550"/>
            <a:ext cx="15714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9FF66"/>
              </a:buClr>
              <a:buSzPts val="450"/>
              <a:buFont typeface="Tahoma"/>
              <a:buNone/>
            </a:pPr>
            <a:r>
              <a:rPr b="1" i="0" lang="en-US" sz="1800" u="none" cap="none" strike="noStrike">
                <a:solidFill>
                  <a:srgbClr val="99FF66"/>
                </a:solidFill>
                <a:latin typeface="Tahoma"/>
                <a:ea typeface="Tahoma"/>
                <a:cs typeface="Tahoma"/>
                <a:sym typeface="Tahoma"/>
              </a:rPr>
              <a:t>(c) ACK loss</a:t>
            </a:r>
            <a:endParaRPr/>
          </a:p>
        </p:txBody>
      </p:sp>
      <p:grpSp>
        <p:nvGrpSpPr>
          <p:cNvPr id="620" name="Google Shape;620;p57"/>
          <p:cNvGrpSpPr/>
          <p:nvPr/>
        </p:nvGrpSpPr>
        <p:grpSpPr>
          <a:xfrm>
            <a:off x="1679574" y="2886074"/>
            <a:ext cx="1214439" cy="860737"/>
            <a:chOff x="1323" y="1930"/>
            <a:chExt cx="764" cy="541"/>
          </a:xfrm>
        </p:grpSpPr>
        <p:cxnSp>
          <p:nvCxnSpPr>
            <p:cNvPr id="621" name="Google Shape;621;p57"/>
            <p:cNvCxnSpPr/>
            <p:nvPr/>
          </p:nvCxnSpPr>
          <p:spPr>
            <a:xfrm rot="10800000">
              <a:off x="1487" y="2030"/>
              <a:ext cx="600" cy="0"/>
            </a:xfrm>
            <a:prstGeom prst="straightConnector1">
              <a:avLst/>
            </a:prstGeom>
            <a:noFill/>
            <a:ln cap="flat" cmpd="sng" w="28575">
              <a:solidFill>
                <a:srgbClr val="008000"/>
              </a:solidFill>
              <a:prstDash val="solid"/>
              <a:round/>
              <a:headEnd len="sm" w="sm" type="none"/>
              <a:tailEnd len="lg" w="lg" type="triangle"/>
            </a:ln>
          </p:spPr>
        </p:cxnSp>
        <p:sp>
          <p:nvSpPr>
            <p:cNvPr id="622" name="Google Shape;622;p57"/>
            <p:cNvSpPr txBox="1"/>
            <p:nvPr/>
          </p:nvSpPr>
          <p:spPr>
            <a:xfrm>
              <a:off x="1456" y="1930"/>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ack1</a:t>
              </a:r>
              <a:endParaRPr/>
            </a:p>
          </p:txBody>
        </p:sp>
        <p:sp>
          <p:nvSpPr>
            <p:cNvPr id="623" name="Google Shape;623;p57"/>
            <p:cNvSpPr txBox="1"/>
            <p:nvPr/>
          </p:nvSpPr>
          <p:spPr>
            <a:xfrm>
              <a:off x="1382" y="2039"/>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50"/>
                <a:buFont typeface="Tahoma"/>
                <a:buNone/>
              </a:pPr>
              <a:r>
                <a:rPr b="1" i="0" lang="en-US" sz="1800" u="none" cap="none" strike="noStrike">
                  <a:solidFill>
                    <a:srgbClr val="FF0000"/>
                  </a:solidFill>
                  <a:latin typeface="Tahoma"/>
                  <a:ea typeface="Tahoma"/>
                  <a:cs typeface="Tahoma"/>
                  <a:sym typeface="Tahoma"/>
                </a:rPr>
                <a:t>X</a:t>
              </a:r>
              <a:endParaRPr/>
            </a:p>
          </p:txBody>
        </p:sp>
        <p:sp>
          <p:nvSpPr>
            <p:cNvPr id="624" name="Google Shape;624;p57"/>
            <p:cNvSpPr txBox="1"/>
            <p:nvPr/>
          </p:nvSpPr>
          <p:spPr>
            <a:xfrm>
              <a:off x="1323" y="2171"/>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00"/>
                <a:buFont typeface="Tahoma"/>
                <a:buNone/>
              </a:pPr>
              <a:r>
                <a:rPr b="0" i="1" lang="en-US" sz="1600" u="none" cap="none" strike="noStrike">
                  <a:solidFill>
                    <a:srgbClr val="FF0000"/>
                  </a:solidFill>
                  <a:latin typeface="Tahoma"/>
                  <a:ea typeface="Tahoma"/>
                  <a:cs typeface="Tahoma"/>
                  <a:sym typeface="Tahoma"/>
                </a:rPr>
                <a:t>loss</a:t>
              </a:r>
              <a:endParaRPr/>
            </a:p>
          </p:txBody>
        </p:sp>
      </p:grpSp>
      <p:grpSp>
        <p:nvGrpSpPr>
          <p:cNvPr id="625" name="Google Shape;625;p57"/>
          <p:cNvGrpSpPr/>
          <p:nvPr/>
        </p:nvGrpSpPr>
        <p:grpSpPr>
          <a:xfrm>
            <a:off x="1419305" y="2792413"/>
            <a:ext cx="7836" cy="1032389"/>
            <a:chOff x="3724" y="1878"/>
            <a:chExt cx="5" cy="962"/>
          </a:xfrm>
        </p:grpSpPr>
        <p:cxnSp>
          <p:nvCxnSpPr>
            <p:cNvPr id="626" name="Google Shape;626;p57"/>
            <p:cNvCxnSpPr/>
            <p:nvPr/>
          </p:nvCxnSpPr>
          <p:spPr>
            <a:xfrm>
              <a:off x="3729" y="1879"/>
              <a:ext cx="0" cy="900"/>
            </a:xfrm>
            <a:prstGeom prst="straightConnector1">
              <a:avLst/>
            </a:prstGeom>
            <a:noFill/>
            <a:ln cap="flat" cmpd="sng" w="28575">
              <a:solidFill>
                <a:schemeClr val="lt1"/>
              </a:solidFill>
              <a:prstDash val="solid"/>
              <a:round/>
              <a:headEnd len="sm" w="sm" type="none"/>
              <a:tailEnd len="sm" w="sm" type="none"/>
            </a:ln>
          </p:spPr>
        </p:cxnSp>
        <p:cxnSp>
          <p:nvCxnSpPr>
            <p:cNvPr id="627" name="Google Shape;627;p57"/>
            <p:cNvCxnSpPr/>
            <p:nvPr/>
          </p:nvCxnSpPr>
          <p:spPr>
            <a:xfrm>
              <a:off x="3724" y="1878"/>
              <a:ext cx="0" cy="0"/>
            </a:xfrm>
            <a:prstGeom prst="straightConnector1">
              <a:avLst/>
            </a:prstGeom>
            <a:noFill/>
            <a:ln cap="flat" cmpd="sng" w="28575">
              <a:solidFill>
                <a:schemeClr val="lt1"/>
              </a:solidFill>
              <a:prstDash val="solid"/>
              <a:round/>
              <a:headEnd len="sm" w="sm" type="none"/>
              <a:tailEnd len="sm" w="sm" type="none"/>
            </a:ln>
          </p:spPr>
        </p:cxnSp>
        <p:cxnSp>
          <p:nvCxnSpPr>
            <p:cNvPr id="628" name="Google Shape;628;p57"/>
            <p:cNvCxnSpPr/>
            <p:nvPr/>
          </p:nvCxnSpPr>
          <p:spPr>
            <a:xfrm>
              <a:off x="3724" y="2840"/>
              <a:ext cx="0" cy="0"/>
            </a:xfrm>
            <a:prstGeom prst="straightConnector1">
              <a:avLst/>
            </a:prstGeom>
            <a:noFill/>
            <a:ln cap="flat" cmpd="sng" w="28575">
              <a:solidFill>
                <a:schemeClr val="lt1"/>
              </a:solidFill>
              <a:prstDash val="solid"/>
              <a:round/>
              <a:headEnd len="sm" w="sm" type="none"/>
              <a:tailEnd len="sm" w="sm" type="none"/>
            </a:ln>
          </p:spPr>
        </p:cxnSp>
      </p:grpSp>
      <p:grpSp>
        <p:nvGrpSpPr>
          <p:cNvPr id="629" name="Google Shape;629;p57"/>
          <p:cNvGrpSpPr/>
          <p:nvPr/>
        </p:nvGrpSpPr>
        <p:grpSpPr>
          <a:xfrm>
            <a:off x="1431924" y="3781425"/>
            <a:ext cx="1430293" cy="623888"/>
            <a:chOff x="855" y="1710"/>
            <a:chExt cx="900" cy="393"/>
          </a:xfrm>
        </p:grpSpPr>
        <p:cxnSp>
          <p:nvCxnSpPr>
            <p:cNvPr id="630" name="Google Shape;630;p57"/>
            <p:cNvCxnSpPr/>
            <p:nvPr/>
          </p:nvCxnSpPr>
          <p:spPr>
            <a:xfrm>
              <a:off x="855" y="1803"/>
              <a:ext cx="900" cy="300"/>
            </a:xfrm>
            <a:prstGeom prst="straightConnector1">
              <a:avLst/>
            </a:prstGeom>
            <a:noFill/>
            <a:ln cap="flat" cmpd="sng" w="28575">
              <a:solidFill>
                <a:srgbClr val="FFFF00"/>
              </a:solidFill>
              <a:prstDash val="solid"/>
              <a:round/>
              <a:headEnd len="sm" w="sm" type="none"/>
              <a:tailEnd len="lg" w="lg" type="triangle"/>
            </a:ln>
          </p:spPr>
        </p:cxnSp>
        <p:sp>
          <p:nvSpPr>
            <p:cNvPr id="631" name="Google Shape;631;p57"/>
            <p:cNvSpPr txBox="1"/>
            <p:nvPr/>
          </p:nvSpPr>
          <p:spPr>
            <a:xfrm>
              <a:off x="1093" y="1710"/>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pkt1</a:t>
              </a:r>
              <a:endParaRPr/>
            </a:p>
          </p:txBody>
        </p:sp>
      </p:grpSp>
      <p:grpSp>
        <p:nvGrpSpPr>
          <p:cNvPr id="632" name="Google Shape;632;p57"/>
          <p:cNvGrpSpPr/>
          <p:nvPr/>
        </p:nvGrpSpPr>
        <p:grpSpPr>
          <a:xfrm>
            <a:off x="0" y="3405187"/>
            <a:ext cx="1428750" cy="703262"/>
            <a:chOff x="2802" y="2347"/>
            <a:chExt cx="900" cy="443"/>
          </a:xfrm>
        </p:grpSpPr>
        <p:pic>
          <p:nvPicPr>
            <p:cNvPr id="633" name="Google Shape;633;p57"/>
            <p:cNvPicPr preferRelativeResize="0"/>
            <p:nvPr/>
          </p:nvPicPr>
          <p:blipFill rotWithShape="1">
            <a:blip r:embed="rId3">
              <a:alphaModFix/>
            </a:blip>
            <a:srcRect b="0" l="0" r="0" t="0"/>
            <a:stretch/>
          </p:blipFill>
          <p:spPr>
            <a:xfrm>
              <a:off x="2845" y="2347"/>
              <a:ext cx="275" cy="302"/>
            </a:xfrm>
            <a:prstGeom prst="rect">
              <a:avLst/>
            </a:prstGeom>
            <a:noFill/>
            <a:ln>
              <a:noFill/>
            </a:ln>
          </p:spPr>
        </p:pic>
        <p:sp>
          <p:nvSpPr>
            <p:cNvPr id="634" name="Google Shape;634;p57"/>
            <p:cNvSpPr txBox="1"/>
            <p:nvPr/>
          </p:nvSpPr>
          <p:spPr>
            <a:xfrm>
              <a:off x="2802" y="2490"/>
              <a:ext cx="900" cy="300"/>
            </a:xfrm>
            <a:prstGeom prst="rect">
              <a:avLst/>
            </a:prstGeom>
            <a:noFill/>
            <a:ln>
              <a:noFill/>
            </a:ln>
          </p:spPr>
          <p:txBody>
            <a:bodyPr anchorCtr="0" anchor="t" bIns="45700" lIns="91425" spcFirstLastPara="1" rIns="91425" wrap="square" tIns="45700">
              <a:noAutofit/>
            </a:bodyPr>
            <a:lstStyle/>
            <a:p>
              <a:pPr indent="0" lvl="0" marL="0" marR="0" rtl="0" algn="r">
                <a:lnSpc>
                  <a:spcPct val="75000"/>
                </a:lnSpc>
                <a:spcBef>
                  <a:spcPts val="0"/>
                </a:spcBef>
                <a:spcAft>
                  <a:spcPts val="0"/>
                </a:spcAft>
                <a:buClr>
                  <a:srgbClr val="FF0000"/>
                </a:buClr>
                <a:buSzPts val="450"/>
                <a:buFont typeface="Tahoma"/>
                <a:buNone/>
              </a:pPr>
              <a:r>
                <a:rPr b="0" i="1" lang="en-US" sz="1800" u="none" cap="none" strike="noStrike">
                  <a:solidFill>
                    <a:srgbClr val="FF0000"/>
                  </a:solidFill>
                  <a:latin typeface="Tahoma"/>
                  <a:ea typeface="Tahoma"/>
                  <a:cs typeface="Tahoma"/>
                  <a:sym typeface="Tahoma"/>
                </a:rPr>
                <a:t>timeout</a:t>
              </a:r>
              <a:endParaRPr/>
            </a:p>
            <a:p>
              <a:pPr indent="0" lvl="0" marL="0" marR="0" rtl="0" algn="r">
                <a:lnSpc>
                  <a:spcPct val="75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resend pkt1</a:t>
              </a:r>
              <a:endParaRPr/>
            </a:p>
          </p:txBody>
        </p:sp>
      </p:grpSp>
      <p:sp>
        <p:nvSpPr>
          <p:cNvPr id="635" name="Google Shape;635;p57"/>
          <p:cNvSpPr txBox="1"/>
          <p:nvPr/>
        </p:nvSpPr>
        <p:spPr>
          <a:xfrm>
            <a:off x="7594600" y="2374900"/>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pkt1</a:t>
            </a:r>
            <a:endParaRPr/>
          </a:p>
        </p:txBody>
      </p:sp>
      <p:sp>
        <p:nvSpPr>
          <p:cNvPr id="636" name="Google Shape;636;p57"/>
          <p:cNvSpPr txBox="1"/>
          <p:nvPr/>
        </p:nvSpPr>
        <p:spPr>
          <a:xfrm>
            <a:off x="7594600" y="2600325"/>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ack1</a:t>
            </a:r>
            <a:endParaRPr/>
          </a:p>
        </p:txBody>
      </p:sp>
      <p:sp>
        <p:nvSpPr>
          <p:cNvPr id="637" name="Google Shape;637;p57"/>
          <p:cNvSpPr txBox="1"/>
          <p:nvPr/>
        </p:nvSpPr>
        <p:spPr>
          <a:xfrm>
            <a:off x="7556500" y="3810000"/>
            <a:ext cx="15684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ahoma"/>
              <a:buNone/>
            </a:pPr>
            <a:r>
              <a:rPr b="0" i="0" lang="en-US" sz="1400" u="none" cap="none" strike="noStrike">
                <a:solidFill>
                  <a:schemeClr val="lt1"/>
                </a:solidFill>
                <a:latin typeface="Tahoma"/>
                <a:ea typeface="Tahoma"/>
                <a:cs typeface="Tahoma"/>
                <a:sym typeface="Tahoma"/>
              </a:rPr>
              <a:t>(detect duplicate)</a:t>
            </a:r>
            <a:endParaRPr/>
          </a:p>
        </p:txBody>
      </p:sp>
      <p:grpSp>
        <p:nvGrpSpPr>
          <p:cNvPr id="638" name="Google Shape;638;p57"/>
          <p:cNvGrpSpPr/>
          <p:nvPr/>
        </p:nvGrpSpPr>
        <p:grpSpPr>
          <a:xfrm>
            <a:off x="6126162" y="2147888"/>
            <a:ext cx="1430293" cy="623887"/>
            <a:chOff x="855" y="1710"/>
            <a:chExt cx="900" cy="393"/>
          </a:xfrm>
        </p:grpSpPr>
        <p:cxnSp>
          <p:nvCxnSpPr>
            <p:cNvPr id="639" name="Google Shape;639;p57"/>
            <p:cNvCxnSpPr/>
            <p:nvPr/>
          </p:nvCxnSpPr>
          <p:spPr>
            <a:xfrm>
              <a:off x="855" y="1803"/>
              <a:ext cx="900" cy="300"/>
            </a:xfrm>
            <a:prstGeom prst="straightConnector1">
              <a:avLst/>
            </a:prstGeom>
            <a:noFill/>
            <a:ln cap="flat" cmpd="sng" w="28575">
              <a:solidFill>
                <a:srgbClr val="FFFF00"/>
              </a:solidFill>
              <a:prstDash val="solid"/>
              <a:round/>
              <a:headEnd len="sm" w="sm" type="none"/>
              <a:tailEnd len="lg" w="lg" type="triangle"/>
            </a:ln>
          </p:spPr>
        </p:cxnSp>
        <p:sp>
          <p:nvSpPr>
            <p:cNvPr id="640" name="Google Shape;640;p57"/>
            <p:cNvSpPr txBox="1"/>
            <p:nvPr/>
          </p:nvSpPr>
          <p:spPr>
            <a:xfrm>
              <a:off x="1093" y="1710"/>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pkt1</a:t>
              </a:r>
              <a:endParaRPr/>
            </a:p>
          </p:txBody>
        </p:sp>
      </p:grpSp>
      <p:sp>
        <p:nvSpPr>
          <p:cNvPr id="641" name="Google Shape;641;p57"/>
          <p:cNvSpPr txBox="1"/>
          <p:nvPr/>
        </p:nvSpPr>
        <p:spPr>
          <a:xfrm>
            <a:off x="5138737" y="766762"/>
            <a:ext cx="936600" cy="39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500"/>
              <a:buFont typeface="Tahoma"/>
              <a:buNone/>
            </a:pPr>
            <a:r>
              <a:rPr b="0" i="1" lang="en-US" sz="2000" u="sng" cap="none" strike="noStrike">
                <a:solidFill>
                  <a:srgbClr val="FFFF00"/>
                </a:solidFill>
                <a:latin typeface="Tahoma"/>
                <a:ea typeface="Tahoma"/>
                <a:cs typeface="Tahoma"/>
                <a:sym typeface="Tahoma"/>
              </a:rPr>
              <a:t>sender</a:t>
            </a:r>
            <a:endParaRPr/>
          </a:p>
        </p:txBody>
      </p:sp>
      <p:sp>
        <p:nvSpPr>
          <p:cNvPr id="642" name="Google Shape;642;p57"/>
          <p:cNvSpPr txBox="1"/>
          <p:nvPr/>
        </p:nvSpPr>
        <p:spPr>
          <a:xfrm>
            <a:off x="7578725" y="762000"/>
            <a:ext cx="1071600" cy="39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500"/>
              <a:buFont typeface="Tahoma"/>
              <a:buNone/>
            </a:pPr>
            <a:r>
              <a:rPr b="0" i="1" lang="en-US" sz="2000" u="sng" cap="none" strike="noStrike">
                <a:solidFill>
                  <a:srgbClr val="008000"/>
                </a:solidFill>
                <a:latin typeface="Tahoma"/>
                <a:ea typeface="Tahoma"/>
                <a:cs typeface="Tahoma"/>
                <a:sym typeface="Tahoma"/>
              </a:rPr>
              <a:t>receiver</a:t>
            </a:r>
            <a:endParaRPr/>
          </a:p>
        </p:txBody>
      </p:sp>
      <p:sp>
        <p:nvSpPr>
          <p:cNvPr id="643" name="Google Shape;643;p57"/>
          <p:cNvSpPr txBox="1"/>
          <p:nvPr/>
        </p:nvSpPr>
        <p:spPr>
          <a:xfrm>
            <a:off x="7572375" y="3541712"/>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pkt1</a:t>
            </a:r>
            <a:endParaRPr/>
          </a:p>
        </p:txBody>
      </p:sp>
      <p:sp>
        <p:nvSpPr>
          <p:cNvPr id="644" name="Google Shape;644;p57"/>
          <p:cNvSpPr txBox="1"/>
          <p:nvPr/>
        </p:nvSpPr>
        <p:spPr>
          <a:xfrm>
            <a:off x="7585075" y="1700213"/>
            <a:ext cx="11970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ack0</a:t>
            </a:r>
            <a:endParaRPr/>
          </a:p>
        </p:txBody>
      </p:sp>
      <p:sp>
        <p:nvSpPr>
          <p:cNvPr id="645" name="Google Shape;645;p57"/>
          <p:cNvSpPr txBox="1"/>
          <p:nvPr/>
        </p:nvSpPr>
        <p:spPr>
          <a:xfrm>
            <a:off x="5067300" y="1949450"/>
            <a:ext cx="10224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ack0</a:t>
            </a:r>
            <a:endParaRPr/>
          </a:p>
        </p:txBody>
      </p:sp>
      <p:sp>
        <p:nvSpPr>
          <p:cNvPr id="646" name="Google Shape;646;p57"/>
          <p:cNvSpPr txBox="1"/>
          <p:nvPr/>
        </p:nvSpPr>
        <p:spPr>
          <a:xfrm>
            <a:off x="4911725" y="2168525"/>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pkt1</a:t>
            </a:r>
            <a:endParaRPr/>
          </a:p>
        </p:txBody>
      </p:sp>
      <p:sp>
        <p:nvSpPr>
          <p:cNvPr id="647" name="Google Shape;647;p57"/>
          <p:cNvSpPr txBox="1"/>
          <p:nvPr/>
        </p:nvSpPr>
        <p:spPr>
          <a:xfrm>
            <a:off x="4900612" y="1206500"/>
            <a:ext cx="11748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pkt0</a:t>
            </a:r>
            <a:endParaRPr/>
          </a:p>
        </p:txBody>
      </p:sp>
      <p:sp>
        <p:nvSpPr>
          <p:cNvPr id="648" name="Google Shape;648;p57"/>
          <p:cNvSpPr txBox="1"/>
          <p:nvPr/>
        </p:nvSpPr>
        <p:spPr>
          <a:xfrm>
            <a:off x="7577138" y="1489075"/>
            <a:ext cx="1000200" cy="36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pkt0</a:t>
            </a:r>
            <a:endParaRPr/>
          </a:p>
        </p:txBody>
      </p:sp>
      <p:grpSp>
        <p:nvGrpSpPr>
          <p:cNvPr id="649" name="Google Shape;649;p57"/>
          <p:cNvGrpSpPr/>
          <p:nvPr/>
        </p:nvGrpSpPr>
        <p:grpSpPr>
          <a:xfrm>
            <a:off x="6116637" y="1276350"/>
            <a:ext cx="1430293" cy="632194"/>
            <a:chOff x="850" y="1159"/>
            <a:chExt cx="900" cy="397"/>
          </a:xfrm>
        </p:grpSpPr>
        <p:cxnSp>
          <p:nvCxnSpPr>
            <p:cNvPr id="650" name="Google Shape;650;p57"/>
            <p:cNvCxnSpPr/>
            <p:nvPr/>
          </p:nvCxnSpPr>
          <p:spPr>
            <a:xfrm>
              <a:off x="850" y="1256"/>
              <a:ext cx="900" cy="300"/>
            </a:xfrm>
            <a:prstGeom prst="straightConnector1">
              <a:avLst/>
            </a:prstGeom>
            <a:noFill/>
            <a:ln cap="flat" cmpd="sng" w="28575">
              <a:solidFill>
                <a:srgbClr val="FFFF00"/>
              </a:solidFill>
              <a:prstDash val="solid"/>
              <a:round/>
              <a:headEnd len="sm" w="sm" type="none"/>
              <a:tailEnd len="lg" w="lg" type="triangle"/>
            </a:ln>
          </p:spPr>
        </p:cxnSp>
        <p:sp>
          <p:nvSpPr>
            <p:cNvPr id="651" name="Google Shape;651;p57"/>
            <p:cNvSpPr txBox="1"/>
            <p:nvPr/>
          </p:nvSpPr>
          <p:spPr>
            <a:xfrm>
              <a:off x="1100" y="1159"/>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pkt0</a:t>
              </a:r>
              <a:endParaRPr/>
            </a:p>
          </p:txBody>
        </p:sp>
      </p:grpSp>
      <p:grpSp>
        <p:nvGrpSpPr>
          <p:cNvPr id="652" name="Google Shape;652;p57"/>
          <p:cNvGrpSpPr/>
          <p:nvPr/>
        </p:nvGrpSpPr>
        <p:grpSpPr>
          <a:xfrm>
            <a:off x="6143670" y="1776413"/>
            <a:ext cx="1430293" cy="576684"/>
            <a:chOff x="867" y="1473"/>
            <a:chExt cx="900" cy="362"/>
          </a:xfrm>
        </p:grpSpPr>
        <p:cxnSp>
          <p:nvCxnSpPr>
            <p:cNvPr id="653" name="Google Shape;653;p57"/>
            <p:cNvCxnSpPr/>
            <p:nvPr/>
          </p:nvCxnSpPr>
          <p:spPr>
            <a:xfrm flipH="1">
              <a:off x="867" y="1535"/>
              <a:ext cx="900" cy="300"/>
            </a:xfrm>
            <a:prstGeom prst="straightConnector1">
              <a:avLst/>
            </a:prstGeom>
            <a:noFill/>
            <a:ln cap="flat" cmpd="sng" w="28575">
              <a:solidFill>
                <a:srgbClr val="008000"/>
              </a:solidFill>
              <a:prstDash val="solid"/>
              <a:round/>
              <a:headEnd len="sm" w="sm" type="none"/>
              <a:tailEnd len="lg" w="lg" type="triangle"/>
            </a:ln>
          </p:spPr>
        </p:cxnSp>
        <p:sp>
          <p:nvSpPr>
            <p:cNvPr id="654" name="Google Shape;654;p57"/>
            <p:cNvSpPr txBox="1"/>
            <p:nvPr/>
          </p:nvSpPr>
          <p:spPr>
            <a:xfrm>
              <a:off x="1089" y="1473"/>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ack0</a:t>
              </a:r>
              <a:endParaRPr/>
            </a:p>
          </p:txBody>
        </p:sp>
      </p:grpSp>
      <p:sp>
        <p:nvSpPr>
          <p:cNvPr id="655" name="Google Shape;655;p57"/>
          <p:cNvSpPr txBox="1"/>
          <p:nvPr/>
        </p:nvSpPr>
        <p:spPr>
          <a:xfrm>
            <a:off x="5189139" y="5764212"/>
            <a:ext cx="30042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9FF66"/>
              </a:buClr>
              <a:buSzPts val="450"/>
              <a:buFont typeface="Tahoma"/>
              <a:buNone/>
            </a:pPr>
            <a:r>
              <a:rPr b="1" i="0" lang="en-US" sz="1800" u="none" cap="none" strike="noStrike">
                <a:solidFill>
                  <a:srgbClr val="99FF66"/>
                </a:solidFill>
                <a:latin typeface="Tahoma"/>
                <a:ea typeface="Tahoma"/>
                <a:cs typeface="Tahoma"/>
                <a:sym typeface="Tahoma"/>
              </a:rPr>
              <a:t>(d) premature timeout/ </a:t>
            </a:r>
            <a:endParaRPr/>
          </a:p>
          <a:p>
            <a:pPr indent="0" lvl="0" marL="0" marR="0" rtl="0" algn="ctr">
              <a:lnSpc>
                <a:spcPct val="100000"/>
              </a:lnSpc>
              <a:spcBef>
                <a:spcPts val="0"/>
              </a:spcBef>
              <a:spcAft>
                <a:spcPts val="0"/>
              </a:spcAft>
              <a:buClr>
                <a:srgbClr val="99FF66"/>
              </a:buClr>
              <a:buSzPts val="450"/>
              <a:buFont typeface="Tahoma"/>
              <a:buNone/>
            </a:pPr>
            <a:r>
              <a:rPr b="1" i="0" lang="en-US" sz="1800" u="none" cap="none" strike="noStrike">
                <a:solidFill>
                  <a:srgbClr val="99FF66"/>
                </a:solidFill>
                <a:latin typeface="Tahoma"/>
                <a:ea typeface="Tahoma"/>
                <a:cs typeface="Tahoma"/>
                <a:sym typeface="Tahoma"/>
              </a:rPr>
              <a:t>delayed ACK</a:t>
            </a:r>
            <a:endParaRPr/>
          </a:p>
        </p:txBody>
      </p:sp>
      <p:grpSp>
        <p:nvGrpSpPr>
          <p:cNvPr id="656" name="Google Shape;656;p57"/>
          <p:cNvGrpSpPr/>
          <p:nvPr/>
        </p:nvGrpSpPr>
        <p:grpSpPr>
          <a:xfrm>
            <a:off x="6121480" y="2454275"/>
            <a:ext cx="7836" cy="1032390"/>
            <a:chOff x="3724" y="1878"/>
            <a:chExt cx="5" cy="962"/>
          </a:xfrm>
        </p:grpSpPr>
        <p:cxnSp>
          <p:nvCxnSpPr>
            <p:cNvPr id="657" name="Google Shape;657;p57"/>
            <p:cNvCxnSpPr/>
            <p:nvPr/>
          </p:nvCxnSpPr>
          <p:spPr>
            <a:xfrm>
              <a:off x="3729" y="1879"/>
              <a:ext cx="0" cy="900"/>
            </a:xfrm>
            <a:prstGeom prst="straightConnector1">
              <a:avLst/>
            </a:prstGeom>
            <a:noFill/>
            <a:ln cap="flat" cmpd="sng" w="28575">
              <a:solidFill>
                <a:schemeClr val="lt1"/>
              </a:solidFill>
              <a:prstDash val="solid"/>
              <a:round/>
              <a:headEnd len="sm" w="sm" type="none"/>
              <a:tailEnd len="sm" w="sm" type="none"/>
            </a:ln>
          </p:spPr>
        </p:cxnSp>
        <p:cxnSp>
          <p:nvCxnSpPr>
            <p:cNvPr id="658" name="Google Shape;658;p57"/>
            <p:cNvCxnSpPr/>
            <p:nvPr/>
          </p:nvCxnSpPr>
          <p:spPr>
            <a:xfrm>
              <a:off x="3724" y="1878"/>
              <a:ext cx="0" cy="0"/>
            </a:xfrm>
            <a:prstGeom prst="straightConnector1">
              <a:avLst/>
            </a:prstGeom>
            <a:noFill/>
            <a:ln cap="flat" cmpd="sng" w="28575">
              <a:solidFill>
                <a:schemeClr val="lt1"/>
              </a:solidFill>
              <a:prstDash val="solid"/>
              <a:round/>
              <a:headEnd len="sm" w="sm" type="none"/>
              <a:tailEnd len="sm" w="sm" type="none"/>
            </a:ln>
          </p:spPr>
        </p:cxnSp>
        <p:cxnSp>
          <p:nvCxnSpPr>
            <p:cNvPr id="659" name="Google Shape;659;p57"/>
            <p:cNvCxnSpPr/>
            <p:nvPr/>
          </p:nvCxnSpPr>
          <p:spPr>
            <a:xfrm>
              <a:off x="3724" y="2840"/>
              <a:ext cx="0" cy="0"/>
            </a:xfrm>
            <a:prstGeom prst="straightConnector1">
              <a:avLst/>
            </a:prstGeom>
            <a:noFill/>
            <a:ln cap="flat" cmpd="sng" w="28575">
              <a:solidFill>
                <a:schemeClr val="lt1"/>
              </a:solidFill>
              <a:prstDash val="solid"/>
              <a:round/>
              <a:headEnd len="sm" w="sm" type="none"/>
              <a:tailEnd len="sm" w="sm" type="none"/>
            </a:ln>
          </p:spPr>
        </p:cxnSp>
      </p:grpSp>
      <p:grpSp>
        <p:nvGrpSpPr>
          <p:cNvPr id="660" name="Google Shape;660;p57"/>
          <p:cNvGrpSpPr/>
          <p:nvPr/>
        </p:nvGrpSpPr>
        <p:grpSpPr>
          <a:xfrm>
            <a:off x="6134100" y="3443288"/>
            <a:ext cx="1430293" cy="623887"/>
            <a:chOff x="855" y="1710"/>
            <a:chExt cx="900" cy="393"/>
          </a:xfrm>
        </p:grpSpPr>
        <p:cxnSp>
          <p:nvCxnSpPr>
            <p:cNvPr id="661" name="Google Shape;661;p57"/>
            <p:cNvCxnSpPr/>
            <p:nvPr/>
          </p:nvCxnSpPr>
          <p:spPr>
            <a:xfrm>
              <a:off x="855" y="1803"/>
              <a:ext cx="900" cy="300"/>
            </a:xfrm>
            <a:prstGeom prst="straightConnector1">
              <a:avLst/>
            </a:prstGeom>
            <a:noFill/>
            <a:ln cap="flat" cmpd="sng" w="28575">
              <a:solidFill>
                <a:srgbClr val="FFFF00"/>
              </a:solidFill>
              <a:prstDash val="solid"/>
              <a:round/>
              <a:headEnd len="sm" w="sm" type="none"/>
              <a:tailEnd len="lg" w="lg" type="triangle"/>
            </a:ln>
          </p:spPr>
        </p:cxnSp>
        <p:sp>
          <p:nvSpPr>
            <p:cNvPr id="662" name="Google Shape;662;p57"/>
            <p:cNvSpPr txBox="1"/>
            <p:nvPr/>
          </p:nvSpPr>
          <p:spPr>
            <a:xfrm>
              <a:off x="1093" y="1710"/>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pkt1</a:t>
              </a:r>
              <a:endParaRPr/>
            </a:p>
          </p:txBody>
        </p:sp>
      </p:grpSp>
      <p:grpSp>
        <p:nvGrpSpPr>
          <p:cNvPr id="663" name="Google Shape;663;p57"/>
          <p:cNvGrpSpPr/>
          <p:nvPr/>
        </p:nvGrpSpPr>
        <p:grpSpPr>
          <a:xfrm>
            <a:off x="4702175" y="3067049"/>
            <a:ext cx="1428750" cy="703263"/>
            <a:chOff x="2802" y="2347"/>
            <a:chExt cx="900" cy="443"/>
          </a:xfrm>
        </p:grpSpPr>
        <p:pic>
          <p:nvPicPr>
            <p:cNvPr id="664" name="Google Shape;664;p57"/>
            <p:cNvPicPr preferRelativeResize="0"/>
            <p:nvPr/>
          </p:nvPicPr>
          <p:blipFill rotWithShape="1">
            <a:blip r:embed="rId3">
              <a:alphaModFix/>
            </a:blip>
            <a:srcRect b="0" l="0" r="0" t="0"/>
            <a:stretch/>
          </p:blipFill>
          <p:spPr>
            <a:xfrm>
              <a:off x="2845" y="2347"/>
              <a:ext cx="275" cy="302"/>
            </a:xfrm>
            <a:prstGeom prst="rect">
              <a:avLst/>
            </a:prstGeom>
            <a:noFill/>
            <a:ln>
              <a:noFill/>
            </a:ln>
          </p:spPr>
        </p:pic>
        <p:sp>
          <p:nvSpPr>
            <p:cNvPr id="665" name="Google Shape;665;p57"/>
            <p:cNvSpPr txBox="1"/>
            <p:nvPr/>
          </p:nvSpPr>
          <p:spPr>
            <a:xfrm>
              <a:off x="2802" y="2490"/>
              <a:ext cx="900" cy="300"/>
            </a:xfrm>
            <a:prstGeom prst="rect">
              <a:avLst/>
            </a:prstGeom>
            <a:noFill/>
            <a:ln>
              <a:noFill/>
            </a:ln>
          </p:spPr>
          <p:txBody>
            <a:bodyPr anchorCtr="0" anchor="t" bIns="45700" lIns="91425" spcFirstLastPara="1" rIns="91425" wrap="square" tIns="45700">
              <a:noAutofit/>
            </a:bodyPr>
            <a:lstStyle/>
            <a:p>
              <a:pPr indent="0" lvl="0" marL="0" marR="0" rtl="0" algn="r">
                <a:lnSpc>
                  <a:spcPct val="75000"/>
                </a:lnSpc>
                <a:spcBef>
                  <a:spcPts val="0"/>
                </a:spcBef>
                <a:spcAft>
                  <a:spcPts val="0"/>
                </a:spcAft>
                <a:buClr>
                  <a:srgbClr val="FF0000"/>
                </a:buClr>
                <a:buSzPts val="450"/>
                <a:buFont typeface="Tahoma"/>
                <a:buNone/>
              </a:pPr>
              <a:r>
                <a:rPr b="0" i="1" lang="en-US" sz="1800" u="none" cap="none" strike="noStrike">
                  <a:solidFill>
                    <a:srgbClr val="FF0000"/>
                  </a:solidFill>
                  <a:latin typeface="Tahoma"/>
                  <a:ea typeface="Tahoma"/>
                  <a:cs typeface="Tahoma"/>
                  <a:sym typeface="Tahoma"/>
                </a:rPr>
                <a:t>timeout</a:t>
              </a:r>
              <a:endParaRPr/>
            </a:p>
            <a:p>
              <a:pPr indent="0" lvl="0" marL="0" marR="0" rtl="0" algn="r">
                <a:lnSpc>
                  <a:spcPct val="75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resend pkt1</a:t>
              </a:r>
              <a:endParaRPr/>
            </a:p>
          </p:txBody>
        </p:sp>
      </p:grpSp>
      <p:grpSp>
        <p:nvGrpSpPr>
          <p:cNvPr id="666" name="Google Shape;666;p57"/>
          <p:cNvGrpSpPr/>
          <p:nvPr/>
        </p:nvGrpSpPr>
        <p:grpSpPr>
          <a:xfrm>
            <a:off x="6523038" y="2706687"/>
            <a:ext cx="1071561" cy="647826"/>
            <a:chOff x="4081" y="1704"/>
            <a:chExt cx="702" cy="390"/>
          </a:xfrm>
        </p:grpSpPr>
        <p:cxnSp>
          <p:nvCxnSpPr>
            <p:cNvPr id="667" name="Google Shape;667;p57"/>
            <p:cNvCxnSpPr/>
            <p:nvPr/>
          </p:nvCxnSpPr>
          <p:spPr>
            <a:xfrm flipH="1">
              <a:off x="4483" y="1704"/>
              <a:ext cx="300" cy="300"/>
            </a:xfrm>
            <a:prstGeom prst="straightConnector1">
              <a:avLst/>
            </a:prstGeom>
            <a:noFill/>
            <a:ln cap="flat" cmpd="sng" w="28575">
              <a:solidFill>
                <a:srgbClr val="008000"/>
              </a:solidFill>
              <a:prstDash val="solid"/>
              <a:round/>
              <a:headEnd len="sm" w="sm" type="none"/>
              <a:tailEnd len="sm" w="sm" type="none"/>
            </a:ln>
          </p:spPr>
        </p:cxnSp>
        <p:sp>
          <p:nvSpPr>
            <p:cNvPr id="668" name="Google Shape;668;p57"/>
            <p:cNvSpPr txBox="1"/>
            <p:nvPr/>
          </p:nvSpPr>
          <p:spPr>
            <a:xfrm>
              <a:off x="4081" y="1794"/>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ack1</a:t>
              </a:r>
              <a:endParaRPr/>
            </a:p>
          </p:txBody>
        </p:sp>
        <p:cxnSp>
          <p:nvCxnSpPr>
            <p:cNvPr id="669" name="Google Shape;669;p57"/>
            <p:cNvCxnSpPr/>
            <p:nvPr/>
          </p:nvCxnSpPr>
          <p:spPr>
            <a:xfrm>
              <a:off x="4330" y="2046"/>
              <a:ext cx="0" cy="0"/>
            </a:xfrm>
            <a:prstGeom prst="straightConnector1">
              <a:avLst/>
            </a:prstGeom>
            <a:noFill/>
            <a:ln cap="flat" cmpd="sng" w="28575">
              <a:solidFill>
                <a:srgbClr val="008000"/>
              </a:solidFill>
              <a:prstDash val="dot"/>
              <a:round/>
              <a:headEnd len="sm" w="sm" type="none"/>
              <a:tailEnd len="sm" w="sm" type="none"/>
            </a:ln>
          </p:spPr>
        </p:cxnSp>
      </p:grpSp>
      <p:cxnSp>
        <p:nvCxnSpPr>
          <p:cNvPr id="670" name="Google Shape;670;p57"/>
          <p:cNvCxnSpPr/>
          <p:nvPr/>
        </p:nvCxnSpPr>
        <p:spPr>
          <a:xfrm flipH="1">
            <a:off x="6024599" y="3251200"/>
            <a:ext cx="909600" cy="739800"/>
          </a:xfrm>
          <a:prstGeom prst="straightConnector1">
            <a:avLst/>
          </a:prstGeom>
          <a:noFill/>
          <a:ln cap="flat" cmpd="sng" w="28575">
            <a:solidFill>
              <a:srgbClr val="008000"/>
            </a:solidFill>
            <a:prstDash val="solid"/>
            <a:round/>
            <a:headEnd len="sm" w="sm" type="none"/>
            <a:tailEnd len="lg" w="lg" type="triangle"/>
          </a:ln>
        </p:spPr>
      </p:cxnSp>
      <p:grpSp>
        <p:nvGrpSpPr>
          <p:cNvPr id="671" name="Google Shape;671;p57"/>
          <p:cNvGrpSpPr/>
          <p:nvPr/>
        </p:nvGrpSpPr>
        <p:grpSpPr>
          <a:xfrm>
            <a:off x="4549455" y="3827464"/>
            <a:ext cx="4389436" cy="1852613"/>
            <a:chOff x="2925" y="2289"/>
            <a:chExt cx="2765" cy="1167"/>
          </a:xfrm>
        </p:grpSpPr>
        <p:sp>
          <p:nvSpPr>
            <p:cNvPr id="672" name="Google Shape;672;p57"/>
            <p:cNvSpPr txBox="1"/>
            <p:nvPr/>
          </p:nvSpPr>
          <p:spPr>
            <a:xfrm>
              <a:off x="4790" y="2490"/>
              <a:ext cx="9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ack1</a:t>
              </a:r>
              <a:endParaRPr/>
            </a:p>
          </p:txBody>
        </p:sp>
        <p:sp>
          <p:nvSpPr>
            <p:cNvPr id="673" name="Google Shape;673;p57"/>
            <p:cNvSpPr txBox="1"/>
            <p:nvPr/>
          </p:nvSpPr>
          <p:spPr>
            <a:xfrm>
              <a:off x="3046" y="2842"/>
              <a:ext cx="9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do nothing</a:t>
              </a:r>
              <a:endParaRPr/>
            </a:p>
          </p:txBody>
        </p:sp>
        <p:sp>
          <p:nvSpPr>
            <p:cNvPr id="674" name="Google Shape;674;p57"/>
            <p:cNvSpPr txBox="1"/>
            <p:nvPr/>
          </p:nvSpPr>
          <p:spPr>
            <a:xfrm>
              <a:off x="2925" y="2519"/>
              <a:ext cx="6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ack1</a:t>
              </a:r>
              <a:endParaRPr/>
            </a:p>
          </p:txBody>
        </p:sp>
        <p:grpSp>
          <p:nvGrpSpPr>
            <p:cNvPr id="675" name="Google Shape;675;p57"/>
            <p:cNvGrpSpPr/>
            <p:nvPr/>
          </p:nvGrpSpPr>
          <p:grpSpPr>
            <a:xfrm>
              <a:off x="3882" y="2603"/>
              <a:ext cx="917" cy="335"/>
              <a:chOff x="2237" y="3431"/>
              <a:chExt cx="917" cy="335"/>
            </a:xfrm>
          </p:grpSpPr>
          <p:cxnSp>
            <p:nvCxnSpPr>
              <p:cNvPr id="676" name="Google Shape;676;p57"/>
              <p:cNvCxnSpPr/>
              <p:nvPr/>
            </p:nvCxnSpPr>
            <p:spPr>
              <a:xfrm flipH="1">
                <a:off x="2254" y="3466"/>
                <a:ext cx="900" cy="300"/>
              </a:xfrm>
              <a:prstGeom prst="straightConnector1">
                <a:avLst/>
              </a:prstGeom>
              <a:noFill/>
              <a:ln cap="flat" cmpd="sng" w="28575">
                <a:solidFill>
                  <a:srgbClr val="008000"/>
                </a:solidFill>
                <a:prstDash val="solid"/>
                <a:round/>
                <a:headEnd len="sm" w="sm" type="none"/>
                <a:tailEnd len="lg" w="lg" type="triangle"/>
              </a:ln>
            </p:spPr>
          </p:cxnSp>
          <p:sp>
            <p:nvSpPr>
              <p:cNvPr id="677" name="Google Shape;677;p57"/>
              <p:cNvSpPr txBox="1"/>
              <p:nvPr/>
            </p:nvSpPr>
            <p:spPr>
              <a:xfrm>
                <a:off x="2237" y="3431"/>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ack1</a:t>
                </a:r>
                <a:endParaRPr/>
              </a:p>
            </p:txBody>
          </p:sp>
        </p:grpSp>
        <p:grpSp>
          <p:nvGrpSpPr>
            <p:cNvPr id="678" name="Google Shape;678;p57"/>
            <p:cNvGrpSpPr/>
            <p:nvPr/>
          </p:nvGrpSpPr>
          <p:grpSpPr>
            <a:xfrm>
              <a:off x="3147" y="2289"/>
              <a:ext cx="734" cy="1099"/>
              <a:chOff x="2865" y="3219"/>
              <a:chExt cx="734" cy="1099"/>
            </a:xfrm>
          </p:grpSpPr>
          <p:sp>
            <p:nvSpPr>
              <p:cNvPr id="679" name="Google Shape;679;p57"/>
              <p:cNvSpPr txBox="1"/>
              <p:nvPr/>
            </p:nvSpPr>
            <p:spPr>
              <a:xfrm>
                <a:off x="2865" y="4018"/>
                <a:ext cx="6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pkt0</a:t>
                </a:r>
                <a:endParaRPr/>
              </a:p>
            </p:txBody>
          </p:sp>
          <p:sp>
            <p:nvSpPr>
              <p:cNvPr id="680" name="Google Shape;680;p57"/>
              <p:cNvSpPr txBox="1"/>
              <p:nvPr/>
            </p:nvSpPr>
            <p:spPr>
              <a:xfrm>
                <a:off x="2999" y="3219"/>
                <a:ext cx="6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ack1</a:t>
                </a:r>
                <a:endParaRPr/>
              </a:p>
            </p:txBody>
          </p:sp>
        </p:grpSp>
        <p:grpSp>
          <p:nvGrpSpPr>
            <p:cNvPr id="681" name="Google Shape;681;p57"/>
            <p:cNvGrpSpPr/>
            <p:nvPr/>
          </p:nvGrpSpPr>
          <p:grpSpPr>
            <a:xfrm>
              <a:off x="3816" y="2417"/>
              <a:ext cx="948" cy="441"/>
              <a:chOff x="850" y="1159"/>
              <a:chExt cx="900" cy="397"/>
            </a:xfrm>
          </p:grpSpPr>
          <p:cxnSp>
            <p:nvCxnSpPr>
              <p:cNvPr id="682" name="Google Shape;682;p57"/>
              <p:cNvCxnSpPr/>
              <p:nvPr/>
            </p:nvCxnSpPr>
            <p:spPr>
              <a:xfrm>
                <a:off x="850" y="1256"/>
                <a:ext cx="900" cy="300"/>
              </a:xfrm>
              <a:prstGeom prst="straightConnector1">
                <a:avLst/>
              </a:prstGeom>
              <a:noFill/>
              <a:ln cap="flat" cmpd="sng" w="28575">
                <a:solidFill>
                  <a:srgbClr val="FFFF00"/>
                </a:solidFill>
                <a:prstDash val="solid"/>
                <a:round/>
                <a:headEnd len="sm" w="sm" type="none"/>
                <a:tailEnd len="lg" w="lg" type="triangle"/>
              </a:ln>
            </p:spPr>
          </p:cxnSp>
          <p:sp>
            <p:nvSpPr>
              <p:cNvPr id="683" name="Google Shape;683;p57"/>
              <p:cNvSpPr txBox="1"/>
              <p:nvPr/>
            </p:nvSpPr>
            <p:spPr>
              <a:xfrm>
                <a:off x="1109" y="1159"/>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00"/>
                  <a:buFont typeface="Arial"/>
                  <a:buNone/>
                </a:pPr>
                <a:r>
                  <a:rPr b="0" i="0" lang="en-US" sz="1600" u="none" cap="none" strike="noStrike">
                    <a:solidFill>
                      <a:srgbClr val="FFFF00"/>
                    </a:solidFill>
                    <a:latin typeface="Arial"/>
                    <a:ea typeface="Arial"/>
                    <a:cs typeface="Arial"/>
                    <a:sym typeface="Arial"/>
                  </a:rPr>
                  <a:t>pkt0</a:t>
                </a:r>
                <a:endParaRPr/>
              </a:p>
            </p:txBody>
          </p:sp>
        </p:grpSp>
        <p:grpSp>
          <p:nvGrpSpPr>
            <p:cNvPr id="684" name="Google Shape;684;p57"/>
            <p:cNvGrpSpPr/>
            <p:nvPr/>
          </p:nvGrpSpPr>
          <p:grpSpPr>
            <a:xfrm>
              <a:off x="4705" y="2661"/>
              <a:ext cx="900" cy="795"/>
              <a:chOff x="4699" y="2967"/>
              <a:chExt cx="900" cy="795"/>
            </a:xfrm>
          </p:grpSpPr>
          <p:sp>
            <p:nvSpPr>
              <p:cNvPr id="685" name="Google Shape;685;p57"/>
              <p:cNvSpPr txBox="1"/>
              <p:nvPr/>
            </p:nvSpPr>
            <p:spPr>
              <a:xfrm>
                <a:off x="4779" y="2967"/>
                <a:ext cx="6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rcv pkt0</a:t>
                </a:r>
                <a:endParaRPr/>
              </a:p>
            </p:txBody>
          </p:sp>
          <p:sp>
            <p:nvSpPr>
              <p:cNvPr id="686" name="Google Shape;686;p57"/>
              <p:cNvSpPr txBox="1"/>
              <p:nvPr/>
            </p:nvSpPr>
            <p:spPr>
              <a:xfrm>
                <a:off x="4699" y="3462"/>
                <a:ext cx="9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Tahoma"/>
                  <a:buNone/>
                </a:pPr>
                <a:r>
                  <a:rPr b="0" i="0" lang="en-US" sz="1800" u="none" cap="none" strike="noStrike">
                    <a:solidFill>
                      <a:schemeClr val="lt1"/>
                    </a:solidFill>
                    <a:latin typeface="Tahoma"/>
                    <a:ea typeface="Tahoma"/>
                    <a:cs typeface="Tahoma"/>
                    <a:sym typeface="Tahoma"/>
                  </a:rPr>
                  <a:t>send ack0</a:t>
                </a:r>
                <a:endParaRPr/>
              </a:p>
            </p:txBody>
          </p:sp>
        </p:grpSp>
        <p:grpSp>
          <p:nvGrpSpPr>
            <p:cNvPr id="687" name="Google Shape;687;p57"/>
            <p:cNvGrpSpPr/>
            <p:nvPr/>
          </p:nvGrpSpPr>
          <p:grpSpPr>
            <a:xfrm>
              <a:off x="3865" y="2755"/>
              <a:ext cx="900" cy="384"/>
              <a:chOff x="3817" y="2737"/>
              <a:chExt cx="900" cy="384"/>
            </a:xfrm>
          </p:grpSpPr>
          <p:cxnSp>
            <p:nvCxnSpPr>
              <p:cNvPr id="688" name="Google Shape;688;p57"/>
              <p:cNvCxnSpPr/>
              <p:nvPr/>
            </p:nvCxnSpPr>
            <p:spPr>
              <a:xfrm flipH="1">
                <a:off x="3817" y="2821"/>
                <a:ext cx="900" cy="300"/>
              </a:xfrm>
              <a:prstGeom prst="straightConnector1">
                <a:avLst/>
              </a:prstGeom>
              <a:noFill/>
              <a:ln cap="flat" cmpd="sng" w="28575">
                <a:solidFill>
                  <a:srgbClr val="008000"/>
                </a:solidFill>
                <a:prstDash val="solid"/>
                <a:round/>
                <a:headEnd len="sm" w="sm" type="none"/>
                <a:tailEnd len="lg" w="lg" type="triangle"/>
              </a:ln>
            </p:spPr>
          </p:cxnSp>
          <p:sp>
            <p:nvSpPr>
              <p:cNvPr id="689" name="Google Shape;689;p57"/>
              <p:cNvSpPr txBox="1"/>
              <p:nvPr/>
            </p:nvSpPr>
            <p:spPr>
              <a:xfrm>
                <a:off x="4088" y="2737"/>
                <a:ext cx="300" cy="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000"/>
                  </a:buClr>
                  <a:buSzPts val="400"/>
                  <a:buFont typeface="Arial"/>
                  <a:buNone/>
                </a:pPr>
                <a:r>
                  <a:rPr b="0" i="0" lang="en-US" sz="1600" u="none" cap="none" strike="noStrike">
                    <a:solidFill>
                      <a:srgbClr val="008000"/>
                    </a:solidFill>
                    <a:latin typeface="Arial"/>
                    <a:ea typeface="Arial"/>
                    <a:cs typeface="Arial"/>
                    <a:sym typeface="Arial"/>
                  </a:rPr>
                  <a:t>ack0</a:t>
                </a:r>
                <a:endParaRPr/>
              </a:p>
            </p:txBody>
          </p:sp>
        </p:grpSp>
      </p:grpSp>
      <p:cxnSp>
        <p:nvCxnSpPr>
          <p:cNvPr id="690" name="Google Shape;690;p57"/>
          <p:cNvCxnSpPr/>
          <p:nvPr/>
        </p:nvCxnSpPr>
        <p:spPr>
          <a:xfrm>
            <a:off x="4517707" y="1065729"/>
            <a:ext cx="38100" cy="4926000"/>
          </a:xfrm>
          <a:prstGeom prst="straightConnector1">
            <a:avLst/>
          </a:prstGeom>
          <a:noFill/>
          <a:ln cap="flat" cmpd="tri" w="66675">
            <a:solidFill>
              <a:srgbClr val="66CCFF"/>
            </a:solidFill>
            <a:prstDash val="solid"/>
            <a:round/>
            <a:headEnd len="sm" w="sm" type="none"/>
            <a:tailEnd len="sm" w="sm" type="none"/>
          </a:ln>
        </p:spPr>
      </p:cxn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03">
                                            <p:txEl>
                                              <p:pRg end="0" st="0"/>
                                            </p:txEl>
                                          </p:spTgt>
                                        </p:tgtEl>
                                        <p:attrNameLst>
                                          <p:attrName>style.visibility</p:attrName>
                                        </p:attrNameLst>
                                      </p:cBhvr>
                                      <p:to>
                                        <p:strVal val="visible"/>
                                      </p:to>
                                    </p:set>
                                    <p:animEffect filter="fade" transition="in">
                                      <p:cBhvr>
                                        <p:cTn dur="500"/>
                                        <p:tgtEl>
                                          <p:spTgt spid="60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85">
                                            <p:txEl>
                                              <p:pRg end="0" st="0"/>
                                            </p:txEl>
                                          </p:spTgt>
                                        </p:tgtEl>
                                        <p:attrNameLst>
                                          <p:attrName>style.visibility</p:attrName>
                                        </p:attrNameLst>
                                      </p:cBhvr>
                                      <p:to>
                                        <p:strVal val="visible"/>
                                      </p:to>
                                    </p:set>
                                    <p:animEffect filter="fade" transition="in">
                                      <p:cBhvr>
                                        <p:cTn dur="500"/>
                                        <p:tgtEl>
                                          <p:spTgt spid="585">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3">
                                            <p:txEl>
                                              <p:pRg end="0" st="0"/>
                                            </p:txEl>
                                          </p:spTgt>
                                        </p:tgtEl>
                                        <p:attrNameLst>
                                          <p:attrName>style.visibility</p:attrName>
                                        </p:attrNameLst>
                                      </p:cBhvr>
                                      <p:to>
                                        <p:strVal val="visible"/>
                                      </p:to>
                                    </p:set>
                                    <p:animEffect filter="fade" transition="in">
                                      <p:cBhvr>
                                        <p:cTn dur="500"/>
                                        <p:tgtEl>
                                          <p:spTgt spid="59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animEffect filter="fade" transition="in">
                                      <p:cBhvr>
                                        <p:cTn dur="500"/>
                                        <p:tgtEl>
                                          <p:spTgt spid="597">
                                            <p:txEl>
                                              <p:pRg end="0" st="0"/>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8">
                                            <p:txEl>
                                              <p:pRg end="0" st="0"/>
                                            </p:txEl>
                                          </p:spTgt>
                                        </p:tgtEl>
                                        <p:attrNameLst>
                                          <p:attrName>style.visibility</p:attrName>
                                        </p:attrNameLst>
                                      </p:cBhvr>
                                      <p:to>
                                        <p:strVal val="visible"/>
                                      </p:to>
                                    </p:set>
                                    <p:animEffect filter="fade" transition="in">
                                      <p:cBhvr>
                                        <p:cTn dur="500"/>
                                        <p:tgtEl>
                                          <p:spTgt spid="64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animEffect filter="fade" transition="in">
                                      <p:cBhvr>
                                        <p:cTn dur="500"/>
                                        <p:tgtEl>
                                          <p:spTgt spid="635">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3">
                                            <p:txEl>
                                              <p:pRg end="0" st="0"/>
                                            </p:txEl>
                                          </p:spTgt>
                                        </p:tgtEl>
                                        <p:attrNameLst>
                                          <p:attrName>style.visibility</p:attrName>
                                        </p:attrNameLst>
                                      </p:cBhvr>
                                      <p:to>
                                        <p:strVal val="visible"/>
                                      </p:to>
                                    </p:set>
                                    <p:animEffect filter="fade" transition="in">
                                      <p:cBhvr>
                                        <p:cTn dur="500"/>
                                        <p:tgtEl>
                                          <p:spTgt spid="6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58"/>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697" name="Google Shape;697;p58"/>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a:t>Basically A should receive ack ‘b0’ for a message ‘a0’ sent to B</a:t>
            </a:r>
            <a:endParaRPr/>
          </a:p>
          <a:p>
            <a:pPr indent="0" lvl="0" marL="0" rtl="0" algn="l">
              <a:spcBef>
                <a:spcPts val="640"/>
              </a:spcBef>
              <a:spcAft>
                <a:spcPts val="0"/>
              </a:spcAft>
              <a:buNone/>
            </a:pPr>
            <a:r>
              <a:rPr lang="en-US"/>
              <a:t>and ack ‘b1’ for message ‘a1’.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59"/>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State diagram</a:t>
            </a:r>
            <a:endParaRPr/>
          </a:p>
        </p:txBody>
      </p:sp>
      <p:sp>
        <p:nvSpPr>
          <p:cNvPr id="704" name="Google Shape;704;p59"/>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05" name="Google Shape;705;p59"/>
          <p:cNvPicPr preferRelativeResize="0"/>
          <p:nvPr/>
        </p:nvPicPr>
        <p:blipFill>
          <a:blip r:embed="rId4">
            <a:alphaModFix/>
          </a:blip>
          <a:stretch>
            <a:fillRect/>
          </a:stretch>
        </p:blipFill>
        <p:spPr>
          <a:xfrm>
            <a:off x="1400455" y="2101075"/>
            <a:ext cx="5962098" cy="40452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60"/>
          <p:cNvSpPr txBox="1"/>
          <p:nvPr>
            <p:ph type="title"/>
          </p:nvPr>
        </p:nvSpPr>
        <p:spPr>
          <a:xfrm>
            <a:off x="852175"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What is wrong with this?</a:t>
            </a:r>
            <a:endParaRPr/>
          </a:p>
        </p:txBody>
      </p:sp>
      <p:sp>
        <p:nvSpPr>
          <p:cNvPr id="712" name="Google Shape;712;p60"/>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713" name="Google Shape;713;p60"/>
          <p:cNvPicPr preferRelativeResize="0"/>
          <p:nvPr/>
        </p:nvPicPr>
        <p:blipFill>
          <a:blip r:embed="rId3">
            <a:alphaModFix/>
          </a:blip>
          <a:stretch>
            <a:fillRect/>
          </a:stretch>
        </p:blipFill>
        <p:spPr>
          <a:xfrm>
            <a:off x="1375363" y="1631725"/>
            <a:ext cx="6012276" cy="52262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61"/>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Verification in SPIN</a:t>
            </a:r>
            <a:endParaRPr/>
          </a:p>
        </p:txBody>
      </p:sp>
      <p:sp>
        <p:nvSpPr>
          <p:cNvPr id="720" name="Google Shape;720;p61"/>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p:txBody>
      </p:sp>
      <p:sp>
        <p:nvSpPr>
          <p:cNvPr id="721" name="Google Shape;721;p61"/>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22" name="Google Shape;722;p61"/>
          <p:cNvPicPr preferRelativeResize="0"/>
          <p:nvPr/>
        </p:nvPicPr>
        <p:blipFill>
          <a:blip r:embed="rId3">
            <a:alphaModFix/>
          </a:blip>
          <a:stretch>
            <a:fillRect/>
          </a:stretch>
        </p:blipFill>
        <p:spPr>
          <a:xfrm>
            <a:off x="685796" y="1981200"/>
            <a:ext cx="5147975" cy="4400400"/>
          </a:xfrm>
          <a:prstGeom prst="rect">
            <a:avLst/>
          </a:prstGeom>
          <a:noFill/>
          <a:ln>
            <a:noFill/>
          </a:ln>
        </p:spPr>
      </p:pic>
      <p:cxnSp>
        <p:nvCxnSpPr>
          <p:cNvPr id="723" name="Google Shape;723;p61"/>
          <p:cNvCxnSpPr>
            <a:stCxn id="724" idx="1"/>
          </p:cNvCxnSpPr>
          <p:nvPr/>
        </p:nvCxnSpPr>
        <p:spPr>
          <a:xfrm flipH="1">
            <a:off x="3284575" y="4275625"/>
            <a:ext cx="3465900" cy="716400"/>
          </a:xfrm>
          <a:prstGeom prst="straightConnector1">
            <a:avLst/>
          </a:prstGeom>
          <a:noFill/>
          <a:ln cap="flat" cmpd="sng" w="28575">
            <a:solidFill>
              <a:srgbClr val="CFE2F3"/>
            </a:solidFill>
            <a:prstDash val="solid"/>
            <a:round/>
            <a:headEnd len="med" w="med" type="none"/>
            <a:tailEnd len="med" w="med" type="triangle"/>
          </a:ln>
        </p:spPr>
      </p:cxnSp>
      <p:cxnSp>
        <p:nvCxnSpPr>
          <p:cNvPr id="725" name="Google Shape;725;p61"/>
          <p:cNvCxnSpPr/>
          <p:nvPr/>
        </p:nvCxnSpPr>
        <p:spPr>
          <a:xfrm rot="10800000">
            <a:off x="3191875" y="5194975"/>
            <a:ext cx="3124200" cy="240600"/>
          </a:xfrm>
          <a:prstGeom prst="straightConnector1">
            <a:avLst/>
          </a:prstGeom>
          <a:noFill/>
          <a:ln cap="flat" cmpd="sng" w="28575">
            <a:solidFill>
              <a:srgbClr val="CFE2F3"/>
            </a:solidFill>
            <a:prstDash val="solid"/>
            <a:round/>
            <a:headEnd len="med" w="med" type="none"/>
            <a:tailEnd len="med" w="med" type="triangle"/>
          </a:ln>
        </p:spPr>
      </p:cxnSp>
      <p:sp>
        <p:nvSpPr>
          <p:cNvPr id="724" name="Google Shape;724;p61"/>
          <p:cNvSpPr txBox="1"/>
          <p:nvPr/>
        </p:nvSpPr>
        <p:spPr>
          <a:xfrm>
            <a:off x="6750475" y="4012225"/>
            <a:ext cx="19050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C9DAF8"/>
                </a:solidFill>
                <a:latin typeface="Tahoma"/>
                <a:ea typeface="Tahoma"/>
                <a:cs typeface="Tahoma"/>
                <a:sym typeface="Tahoma"/>
              </a:rPr>
              <a:t>Unreached state: where A sends B a0</a:t>
            </a:r>
            <a:endParaRPr>
              <a:solidFill>
                <a:srgbClr val="C9DAF8"/>
              </a:solidFill>
              <a:latin typeface="Tahoma"/>
              <a:ea typeface="Tahoma"/>
              <a:cs typeface="Tahoma"/>
              <a:sym typeface="Tahoma"/>
            </a:endParaRPr>
          </a:p>
        </p:txBody>
      </p:sp>
      <p:sp>
        <p:nvSpPr>
          <p:cNvPr id="726" name="Google Shape;726;p61"/>
          <p:cNvSpPr txBox="1"/>
          <p:nvPr/>
        </p:nvSpPr>
        <p:spPr>
          <a:xfrm>
            <a:off x="6671825" y="5523275"/>
            <a:ext cx="19050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C9DAF8"/>
                </a:solidFill>
                <a:latin typeface="Tahoma"/>
                <a:ea typeface="Tahoma"/>
                <a:cs typeface="Tahoma"/>
                <a:sym typeface="Tahoma"/>
              </a:rPr>
              <a:t>Since the process is always active and never ending</a:t>
            </a:r>
            <a:endParaRPr>
              <a:solidFill>
                <a:srgbClr val="C9DAF8"/>
              </a:solidFill>
              <a:latin typeface="Tahoma"/>
              <a:ea typeface="Tahoma"/>
              <a:cs typeface="Tahoma"/>
              <a:sym typeface="Tahom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62"/>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a:t>States stored: the number of states visited in the search</a:t>
            </a:r>
            <a:endParaRPr/>
          </a:p>
          <a:p>
            <a:pPr indent="0" lvl="0" marL="0" rtl="0" algn="l">
              <a:spcBef>
                <a:spcPts val="640"/>
              </a:spcBef>
              <a:spcAft>
                <a:spcPts val="0"/>
              </a:spcAft>
              <a:buNone/>
            </a:pPr>
            <a:r>
              <a:rPr lang="en-US"/>
              <a:t>States matched: The number of states revisited.</a:t>
            </a:r>
            <a:endParaRPr/>
          </a:p>
          <a:p>
            <a:pPr indent="0" lvl="0" marL="0" rtl="0" algn="l">
              <a:spcBef>
                <a:spcPts val="640"/>
              </a:spcBef>
              <a:spcAft>
                <a:spcPts val="0"/>
              </a:spcAft>
              <a:buNone/>
            </a:pPr>
            <a:r>
              <a:t/>
            </a:r>
            <a:endParaRPr/>
          </a:p>
        </p:txBody>
      </p:sp>
      <p:sp>
        <p:nvSpPr>
          <p:cNvPr id="733" name="Google Shape;733;p62"/>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7620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000"/>
              <a:buFont typeface="Tahoma"/>
              <a:buNone/>
            </a:pPr>
            <a:r>
              <a:rPr b="0" i="0" lang="en-US" sz="4000" u="none" cap="none" strike="noStrike">
                <a:solidFill>
                  <a:srgbClr val="FFFF00"/>
                </a:solidFill>
                <a:latin typeface="Tahoma"/>
                <a:ea typeface="Tahoma"/>
                <a:cs typeface="Tahoma"/>
                <a:sym typeface="Tahoma"/>
              </a:rPr>
              <a:t>Promela: Process Meta Language</a:t>
            </a:r>
            <a:endParaRPr/>
          </a:p>
        </p:txBody>
      </p:sp>
      <p:sp>
        <p:nvSpPr>
          <p:cNvPr id="150" name="Google Shape;150;p18"/>
          <p:cNvSpPr txBox="1"/>
          <p:nvPr>
            <p:ph idx="1" type="body"/>
          </p:nvPr>
        </p:nvSpPr>
        <p:spPr>
          <a:xfrm>
            <a:off x="609600" y="1371599"/>
            <a:ext cx="8077200" cy="4984500"/>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400"/>
              </a:spcBef>
              <a:spcAft>
                <a:spcPts val="0"/>
              </a:spcAft>
              <a:buClr>
                <a:schemeClr val="lt1"/>
              </a:buClr>
              <a:buSzPts val="2000"/>
              <a:buFont typeface="Tahoma"/>
              <a:buNone/>
            </a:pPr>
            <a:r>
              <a:rPr lang="en-US" sz="2400"/>
              <a:t>About</a:t>
            </a:r>
            <a:endParaRPr sz="2400"/>
          </a:p>
          <a:p>
            <a:pPr indent="0" lvl="0" marL="0" marR="0" rtl="0" algn="l">
              <a:lnSpc>
                <a:spcPct val="100000"/>
              </a:lnSpc>
              <a:spcBef>
                <a:spcPts val="400"/>
              </a:spcBef>
              <a:spcAft>
                <a:spcPts val="0"/>
              </a:spcAft>
              <a:buClr>
                <a:schemeClr val="lt1"/>
              </a:buClr>
              <a:buSzPts val="2000"/>
              <a:buFont typeface="Tahoma"/>
              <a:buNone/>
            </a:pPr>
            <a:r>
              <a:t/>
            </a:r>
            <a:endParaRPr sz="2400"/>
          </a:p>
          <a:p>
            <a:pPr indent="-381000" lvl="0" marL="457200" marR="0" rtl="0" algn="l">
              <a:lnSpc>
                <a:spcPct val="100000"/>
              </a:lnSpc>
              <a:spcBef>
                <a:spcPts val="400"/>
              </a:spcBef>
              <a:spcAft>
                <a:spcPts val="0"/>
              </a:spcAft>
              <a:buSzPts val="2400"/>
              <a:buChar char="•"/>
            </a:pPr>
            <a:r>
              <a:rPr lang="en-US" sz="2400"/>
              <a:t>Verification/Simulation modelling language</a:t>
            </a:r>
            <a:endParaRPr sz="2400"/>
          </a:p>
          <a:p>
            <a:pPr indent="0" lvl="0" marL="457200" marR="0" rtl="0" algn="l">
              <a:lnSpc>
                <a:spcPct val="100000"/>
              </a:lnSpc>
              <a:spcBef>
                <a:spcPts val="400"/>
              </a:spcBef>
              <a:spcAft>
                <a:spcPts val="0"/>
              </a:spcAft>
              <a:buNone/>
            </a:pPr>
            <a:r>
              <a:t/>
            </a:r>
            <a:endParaRPr sz="2400"/>
          </a:p>
          <a:p>
            <a:pPr indent="-381000" lvl="0" marL="457200" marR="0" rtl="0" algn="l">
              <a:lnSpc>
                <a:spcPct val="100000"/>
              </a:lnSpc>
              <a:spcBef>
                <a:spcPts val="400"/>
              </a:spcBef>
              <a:spcAft>
                <a:spcPts val="0"/>
              </a:spcAft>
              <a:buSzPts val="2400"/>
              <a:buChar char="•"/>
            </a:pPr>
            <a:r>
              <a:rPr lang="en-US" sz="2400"/>
              <a:t>Abstraction of protocols for distributed systems basically</a:t>
            </a:r>
            <a:endParaRPr sz="2400"/>
          </a:p>
          <a:p>
            <a:pPr indent="0" lvl="0" marL="457200" marR="0" rtl="0" algn="l">
              <a:lnSpc>
                <a:spcPct val="100000"/>
              </a:lnSpc>
              <a:spcBef>
                <a:spcPts val="400"/>
              </a:spcBef>
              <a:spcAft>
                <a:spcPts val="0"/>
              </a:spcAft>
              <a:buNone/>
            </a:pPr>
            <a:r>
              <a:t/>
            </a:r>
            <a:endParaRPr sz="2400"/>
          </a:p>
          <a:p>
            <a:pPr indent="-381000" lvl="0" marL="457200" marR="0" rtl="0" algn="l">
              <a:lnSpc>
                <a:spcPct val="100000"/>
              </a:lnSpc>
              <a:spcBef>
                <a:spcPts val="400"/>
              </a:spcBef>
              <a:spcAft>
                <a:spcPts val="0"/>
              </a:spcAft>
              <a:buSzPts val="2400"/>
              <a:buChar char="•"/>
            </a:pPr>
            <a:r>
              <a:rPr lang="en-US" sz="2400"/>
              <a:t>Ignore details unrelated to process interactions</a:t>
            </a:r>
            <a:endParaRPr sz="2400"/>
          </a:p>
          <a:p>
            <a:pPr indent="0" lvl="0" marL="457200" marR="0" rtl="0" algn="l">
              <a:lnSpc>
                <a:spcPct val="100000"/>
              </a:lnSpc>
              <a:spcBef>
                <a:spcPts val="400"/>
              </a:spcBef>
              <a:spcAft>
                <a:spcPts val="0"/>
              </a:spcAft>
              <a:buNone/>
            </a:pPr>
            <a:r>
              <a:t/>
            </a:r>
            <a:endParaRPr sz="2400"/>
          </a:p>
          <a:p>
            <a:pPr indent="-381000" lvl="0" marL="457200" marR="0" rtl="0" algn="l">
              <a:lnSpc>
                <a:spcPct val="100000"/>
              </a:lnSpc>
              <a:spcBef>
                <a:spcPts val="400"/>
              </a:spcBef>
              <a:spcAft>
                <a:spcPts val="0"/>
              </a:spcAft>
              <a:buSzPts val="2400"/>
              <a:buChar char="•"/>
            </a:pPr>
            <a:r>
              <a:rPr lang="en-US" sz="2400"/>
              <a:t>SPIN - used to verify behaviour modelled in Promela</a:t>
            </a:r>
            <a:endParaRPr sz="2400"/>
          </a:p>
          <a:p>
            <a:pPr indent="-342900" lvl="0" marL="342900" marR="0" rtl="0" algn="l">
              <a:lnSpc>
                <a:spcPct val="100000"/>
              </a:lnSpc>
              <a:spcBef>
                <a:spcPts val="400"/>
              </a:spcBef>
              <a:spcAft>
                <a:spcPts val="0"/>
              </a:spcAft>
              <a:buClr>
                <a:schemeClr val="dk1"/>
              </a:buClr>
              <a:buSzPts val="1100"/>
              <a:buFont typeface="Arial"/>
              <a:buNone/>
            </a:pPr>
            <a:r>
              <a:t/>
            </a:r>
            <a:endParaRPr sz="2400"/>
          </a:p>
          <a:p>
            <a:pPr indent="-342900" lvl="0" marL="342900" marR="0" rtl="0" algn="l">
              <a:lnSpc>
                <a:spcPct val="100000"/>
              </a:lnSpc>
              <a:spcBef>
                <a:spcPts val="400"/>
              </a:spcBef>
              <a:spcAft>
                <a:spcPts val="0"/>
              </a:spcAft>
              <a:buClr>
                <a:schemeClr val="lt1"/>
              </a:buClr>
              <a:buSzPts val="2000"/>
              <a:buFont typeface="Tahoma"/>
              <a:buNone/>
            </a:pPr>
            <a:r>
              <a:t/>
            </a:r>
            <a:endParaRPr sz="2400"/>
          </a:p>
        </p:txBody>
      </p:sp>
      <p:sp>
        <p:nvSpPr>
          <p:cNvPr id="151" name="Google Shape;151;p18"/>
          <p:cNvSpPr txBox="1"/>
          <p:nvPr>
            <p:ph idx="10" type="dt"/>
          </p:nvPr>
        </p:nvSpPr>
        <p:spPr>
          <a:xfrm>
            <a:off x="685800" y="61722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152" name="Google Shape;152;p18"/>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153" name="Google Shape;153;p18"/>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63"/>
          <p:cNvSpPr txBox="1"/>
          <p:nvPr>
            <p:ph type="title"/>
          </p:nvPr>
        </p:nvSpPr>
        <p:spPr>
          <a:xfrm>
            <a:off x="852175"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What is wrong with this?</a:t>
            </a:r>
            <a:endParaRPr/>
          </a:p>
        </p:txBody>
      </p:sp>
      <p:sp>
        <p:nvSpPr>
          <p:cNvPr id="740" name="Google Shape;740;p63"/>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741" name="Google Shape;741;p63"/>
          <p:cNvPicPr preferRelativeResize="0"/>
          <p:nvPr/>
        </p:nvPicPr>
        <p:blipFill>
          <a:blip r:embed="rId3">
            <a:alphaModFix/>
          </a:blip>
          <a:stretch>
            <a:fillRect/>
          </a:stretch>
        </p:blipFill>
        <p:spPr>
          <a:xfrm>
            <a:off x="1375363" y="1631725"/>
            <a:ext cx="6012276" cy="5226276"/>
          </a:xfrm>
          <a:prstGeom prst="rect">
            <a:avLst/>
          </a:prstGeom>
          <a:noFill/>
          <a:ln>
            <a:noFill/>
          </a:ln>
        </p:spPr>
      </p:pic>
      <p:sp>
        <p:nvSpPr>
          <p:cNvPr id="742" name="Google Shape;742;p63"/>
          <p:cNvSpPr/>
          <p:nvPr/>
        </p:nvSpPr>
        <p:spPr>
          <a:xfrm>
            <a:off x="1953575" y="3844500"/>
            <a:ext cx="2227500" cy="3882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3"/>
          <p:cNvSpPr txBox="1"/>
          <p:nvPr/>
        </p:nvSpPr>
        <p:spPr>
          <a:xfrm>
            <a:off x="5188475" y="3614775"/>
            <a:ext cx="20055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34F5C"/>
                </a:solidFill>
                <a:latin typeface="Tahoma"/>
                <a:ea typeface="Tahoma"/>
                <a:cs typeface="Tahoma"/>
                <a:sym typeface="Tahoma"/>
              </a:rPr>
              <a:t>Sender/ Process A never checks for ack ‘b0’ if it sends ‘a0’</a:t>
            </a:r>
            <a:endParaRPr>
              <a:solidFill>
                <a:srgbClr val="134F5C"/>
              </a:solidFill>
              <a:latin typeface="Tahoma"/>
              <a:ea typeface="Tahoma"/>
              <a:cs typeface="Tahoma"/>
              <a:sym typeface="Tahoma"/>
            </a:endParaRPr>
          </a:p>
        </p:txBody>
      </p:sp>
      <p:sp>
        <p:nvSpPr>
          <p:cNvPr id="744" name="Google Shape;744;p63"/>
          <p:cNvSpPr/>
          <p:nvPr/>
        </p:nvSpPr>
        <p:spPr>
          <a:xfrm>
            <a:off x="2739200" y="2977050"/>
            <a:ext cx="1441800" cy="22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3"/>
          <p:cNvSpPr txBox="1"/>
          <p:nvPr/>
        </p:nvSpPr>
        <p:spPr>
          <a:xfrm>
            <a:off x="4740100" y="2546175"/>
            <a:ext cx="20055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155CC"/>
                </a:solidFill>
                <a:latin typeface="Tahoma"/>
                <a:ea typeface="Tahoma"/>
                <a:cs typeface="Tahoma"/>
                <a:sym typeface="Tahoma"/>
              </a:rPr>
              <a:t>If A receives ack ‘b1’ for msg ‘a1’, It goes back to state S1.</a:t>
            </a:r>
            <a:endParaRPr>
              <a:solidFill>
                <a:srgbClr val="1155CC"/>
              </a:solidFill>
              <a:latin typeface="Tahoma"/>
              <a:ea typeface="Tahoma"/>
              <a:cs typeface="Tahoma"/>
              <a:sym typeface="Tahoma"/>
            </a:endParaRPr>
          </a:p>
        </p:txBody>
      </p:sp>
      <p:sp>
        <p:nvSpPr>
          <p:cNvPr id="746" name="Google Shape;746;p63"/>
          <p:cNvSpPr/>
          <p:nvPr/>
        </p:nvSpPr>
        <p:spPr>
          <a:xfrm>
            <a:off x="3855735" y="2720551"/>
            <a:ext cx="898350" cy="228200"/>
          </a:xfrm>
          <a:custGeom>
            <a:rect b="b" l="l" r="r" t="t"/>
            <a:pathLst>
              <a:path extrusionOk="0" h="9128" w="35934">
                <a:moveTo>
                  <a:pt x="35934" y="647"/>
                </a:moveTo>
                <a:cubicBezTo>
                  <a:pt x="26394" y="647"/>
                  <a:pt x="15229" y="-1941"/>
                  <a:pt x="7467" y="3605"/>
                </a:cubicBezTo>
                <a:cubicBezTo>
                  <a:pt x="5659" y="4897"/>
                  <a:pt x="2701" y="9382"/>
                  <a:pt x="1921" y="7302"/>
                </a:cubicBezTo>
                <a:cubicBezTo>
                  <a:pt x="1866" y="7156"/>
                  <a:pt x="1763" y="1652"/>
                  <a:pt x="1552" y="2496"/>
                </a:cubicBezTo>
                <a:cubicBezTo>
                  <a:pt x="1040" y="4542"/>
                  <a:pt x="-1075" y="7838"/>
                  <a:pt x="812" y="8781"/>
                </a:cubicBezTo>
                <a:cubicBezTo>
                  <a:pt x="2689" y="9719"/>
                  <a:pt x="4998" y="8411"/>
                  <a:pt x="7097" y="8411"/>
                </a:cubicBezTo>
              </a:path>
            </a:pathLst>
          </a:custGeom>
          <a:noFill/>
          <a:ln cap="flat" cmpd="sng" w="9525">
            <a:solidFill>
              <a:schemeClr val="dk2"/>
            </a:solidFill>
            <a:prstDash val="solid"/>
            <a:round/>
            <a:headEnd len="med" w="med" type="none"/>
            <a:tailEnd len="med" w="med" type="none"/>
          </a:ln>
        </p:spPr>
      </p:sp>
      <p:sp>
        <p:nvSpPr>
          <p:cNvPr id="747" name="Google Shape;747;p63"/>
          <p:cNvSpPr/>
          <p:nvPr/>
        </p:nvSpPr>
        <p:spPr>
          <a:xfrm>
            <a:off x="4127382" y="4172201"/>
            <a:ext cx="1042625" cy="193425"/>
          </a:xfrm>
          <a:custGeom>
            <a:rect b="b" l="l" r="r" t="t"/>
            <a:pathLst>
              <a:path extrusionOk="0" h="7737" w="41705">
                <a:moveTo>
                  <a:pt x="41705" y="625"/>
                </a:moveTo>
                <a:cubicBezTo>
                  <a:pt x="35258" y="7072"/>
                  <a:pt x="23616" y="7040"/>
                  <a:pt x="14716" y="5061"/>
                </a:cubicBezTo>
                <a:cubicBezTo>
                  <a:pt x="10337" y="4087"/>
                  <a:pt x="6571" y="993"/>
                  <a:pt x="2147" y="255"/>
                </a:cubicBezTo>
                <a:cubicBezTo>
                  <a:pt x="788" y="28"/>
                  <a:pt x="1161" y="2966"/>
                  <a:pt x="1407" y="4322"/>
                </a:cubicBezTo>
                <a:cubicBezTo>
                  <a:pt x="1563" y="5179"/>
                  <a:pt x="2053" y="7737"/>
                  <a:pt x="1777" y="6910"/>
                </a:cubicBezTo>
                <a:cubicBezTo>
                  <a:pt x="1104" y="4892"/>
                  <a:pt x="-1034" y="1901"/>
                  <a:pt x="668" y="625"/>
                </a:cubicBezTo>
                <a:cubicBezTo>
                  <a:pt x="2150" y="-486"/>
                  <a:pt x="4361" y="255"/>
                  <a:pt x="6213" y="255"/>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64"/>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Message sequence charts</a:t>
            </a:r>
            <a:endParaRPr/>
          </a:p>
        </p:txBody>
      </p:sp>
      <p:sp>
        <p:nvSpPr>
          <p:cNvPr id="754" name="Google Shape;754;p64"/>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55" name="Google Shape;755;p64"/>
          <p:cNvPicPr preferRelativeResize="0"/>
          <p:nvPr/>
        </p:nvPicPr>
        <p:blipFill>
          <a:blip r:embed="rId3">
            <a:alphaModFix/>
          </a:blip>
          <a:stretch>
            <a:fillRect/>
          </a:stretch>
        </p:blipFill>
        <p:spPr>
          <a:xfrm>
            <a:off x="2120450" y="1752600"/>
            <a:ext cx="4033775" cy="4711101"/>
          </a:xfrm>
          <a:prstGeom prst="rect">
            <a:avLst/>
          </a:prstGeom>
          <a:noFill/>
          <a:ln>
            <a:noFill/>
          </a:ln>
        </p:spPr>
      </p:pic>
      <p:sp>
        <p:nvSpPr>
          <p:cNvPr id="756" name="Google Shape;756;p64"/>
          <p:cNvSpPr txBox="1"/>
          <p:nvPr/>
        </p:nvSpPr>
        <p:spPr>
          <a:xfrm>
            <a:off x="6232900" y="1465300"/>
            <a:ext cx="2865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ahoma"/>
                <a:ea typeface="Tahoma"/>
                <a:cs typeface="Tahoma"/>
                <a:sym typeface="Tahoma"/>
              </a:rPr>
              <a:t>channel of A</a:t>
            </a:r>
            <a:endParaRPr sz="2400">
              <a:solidFill>
                <a:srgbClr val="FFFFFF"/>
              </a:solidFill>
              <a:latin typeface="Tahoma"/>
              <a:ea typeface="Tahoma"/>
              <a:cs typeface="Tahoma"/>
              <a:sym typeface="Tahoma"/>
            </a:endParaRPr>
          </a:p>
        </p:txBody>
      </p:sp>
      <p:sp>
        <p:nvSpPr>
          <p:cNvPr id="757" name="Google Shape;757;p64"/>
          <p:cNvSpPr txBox="1"/>
          <p:nvPr/>
        </p:nvSpPr>
        <p:spPr>
          <a:xfrm>
            <a:off x="6154225" y="2560450"/>
            <a:ext cx="2865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ahoma"/>
                <a:ea typeface="Tahoma"/>
                <a:cs typeface="Tahoma"/>
                <a:sym typeface="Tahoma"/>
              </a:rPr>
              <a:t>channel of B</a:t>
            </a:r>
            <a:endParaRPr sz="2400">
              <a:solidFill>
                <a:srgbClr val="FFFFFF"/>
              </a:solidFill>
              <a:latin typeface="Tahoma"/>
              <a:ea typeface="Tahoma"/>
              <a:cs typeface="Tahoma"/>
              <a:sym typeface="Tahoma"/>
            </a:endParaRPr>
          </a:p>
        </p:txBody>
      </p:sp>
      <p:sp>
        <p:nvSpPr>
          <p:cNvPr id="758" name="Google Shape;758;p64"/>
          <p:cNvSpPr/>
          <p:nvPr/>
        </p:nvSpPr>
        <p:spPr>
          <a:xfrm>
            <a:off x="3982952" y="1696729"/>
            <a:ext cx="2148300" cy="600425"/>
          </a:xfrm>
          <a:custGeom>
            <a:rect b="b" l="l" r="r" t="t"/>
            <a:pathLst>
              <a:path extrusionOk="0" h="24017" w="85932">
                <a:moveTo>
                  <a:pt x="85932" y="1095"/>
                </a:moveTo>
                <a:cubicBezTo>
                  <a:pt x="74214" y="1095"/>
                  <a:pt x="61580" y="-2041"/>
                  <a:pt x="50810" y="2574"/>
                </a:cubicBezTo>
                <a:cubicBezTo>
                  <a:pt x="41688" y="6483"/>
                  <a:pt x="33976" y="13486"/>
                  <a:pt x="24561" y="16623"/>
                </a:cubicBezTo>
                <a:cubicBezTo>
                  <a:pt x="19813" y="18205"/>
                  <a:pt x="14777" y="19211"/>
                  <a:pt x="9773" y="19211"/>
                </a:cubicBezTo>
                <a:cubicBezTo>
                  <a:pt x="7767" y="19211"/>
                  <a:pt x="5760" y="19686"/>
                  <a:pt x="3857" y="20320"/>
                </a:cubicBezTo>
                <a:cubicBezTo>
                  <a:pt x="3146" y="20557"/>
                  <a:pt x="1303" y="21359"/>
                  <a:pt x="1639" y="20689"/>
                </a:cubicBezTo>
                <a:cubicBezTo>
                  <a:pt x="2341" y="19287"/>
                  <a:pt x="6534" y="17362"/>
                  <a:pt x="4966" y="17362"/>
                </a:cubicBezTo>
                <a:cubicBezTo>
                  <a:pt x="2945" y="17362"/>
                  <a:pt x="-480" y="19142"/>
                  <a:pt x="160" y="21059"/>
                </a:cubicBezTo>
                <a:cubicBezTo>
                  <a:pt x="1258" y="24351"/>
                  <a:pt x="7039" y="22463"/>
                  <a:pt x="10142" y="24017"/>
                </a:cubicBezTo>
              </a:path>
            </a:pathLst>
          </a:custGeom>
          <a:noFill/>
          <a:ln cap="flat" cmpd="sng" w="28575">
            <a:solidFill>
              <a:srgbClr val="F1C232"/>
            </a:solidFill>
            <a:prstDash val="solid"/>
            <a:round/>
            <a:headEnd len="med" w="med" type="none"/>
            <a:tailEnd len="med" w="med" type="none"/>
          </a:ln>
        </p:spPr>
      </p:sp>
      <p:sp>
        <p:nvSpPr>
          <p:cNvPr id="759" name="Google Shape;759;p64"/>
          <p:cNvSpPr/>
          <p:nvPr/>
        </p:nvSpPr>
        <p:spPr>
          <a:xfrm>
            <a:off x="5012875" y="3036550"/>
            <a:ext cx="1173825" cy="240300"/>
          </a:xfrm>
          <a:custGeom>
            <a:rect b="b" l="l" r="r" t="t"/>
            <a:pathLst>
              <a:path extrusionOk="0" h="9612" w="46953">
                <a:moveTo>
                  <a:pt x="46953" y="0"/>
                </a:moveTo>
                <a:cubicBezTo>
                  <a:pt x="33856" y="5612"/>
                  <a:pt x="18686" y="4436"/>
                  <a:pt x="4437" y="4436"/>
                </a:cubicBezTo>
                <a:cubicBezTo>
                  <a:pt x="3328" y="4436"/>
                  <a:pt x="1726" y="5358"/>
                  <a:pt x="1110" y="4436"/>
                </a:cubicBezTo>
                <a:cubicBezTo>
                  <a:pt x="711" y="3838"/>
                  <a:pt x="2219" y="1870"/>
                  <a:pt x="2219" y="2588"/>
                </a:cubicBezTo>
                <a:cubicBezTo>
                  <a:pt x="2219" y="4025"/>
                  <a:pt x="0" y="4848"/>
                  <a:pt x="0" y="6285"/>
                </a:cubicBezTo>
                <a:cubicBezTo>
                  <a:pt x="0" y="8134"/>
                  <a:pt x="3130" y="8305"/>
                  <a:pt x="4437" y="9612"/>
                </a:cubicBezTo>
              </a:path>
            </a:pathLst>
          </a:custGeom>
          <a:noFill/>
          <a:ln cap="flat" cmpd="sng" w="28575">
            <a:solidFill>
              <a:srgbClr val="F1C232"/>
            </a:solidFill>
            <a:prstDash val="solid"/>
            <a:round/>
            <a:headEnd len="med" w="med" type="none"/>
            <a:tailEnd len="med" w="med" type="none"/>
          </a:ln>
        </p:spPr>
      </p:sp>
      <p:sp>
        <p:nvSpPr>
          <p:cNvPr id="760" name="Google Shape;760;p64"/>
          <p:cNvSpPr txBox="1"/>
          <p:nvPr/>
        </p:nvSpPr>
        <p:spPr>
          <a:xfrm>
            <a:off x="6285925" y="4621800"/>
            <a:ext cx="2601900" cy="20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Tahoma"/>
                <a:ea typeface="Tahoma"/>
                <a:cs typeface="Tahoma"/>
                <a:sym typeface="Tahoma"/>
              </a:rPr>
              <a:t>Remember: </a:t>
            </a:r>
            <a:endParaRPr sz="1800">
              <a:solidFill>
                <a:srgbClr val="FFFFFF"/>
              </a:solidFill>
              <a:latin typeface="Tahoma"/>
              <a:ea typeface="Tahoma"/>
              <a:cs typeface="Tahoma"/>
              <a:sym typeface="Tahoma"/>
            </a:endParaRPr>
          </a:p>
          <a:p>
            <a:pPr indent="0" lvl="0" marL="0" rtl="0" algn="l">
              <a:spcBef>
                <a:spcPts val="0"/>
              </a:spcBef>
              <a:spcAft>
                <a:spcPts val="0"/>
              </a:spcAft>
              <a:buNone/>
            </a:pPr>
            <a:r>
              <a:rPr lang="en-US" sz="1800">
                <a:solidFill>
                  <a:srgbClr val="FFFFFF"/>
                </a:solidFill>
                <a:latin typeface="Tahoma"/>
                <a:ea typeface="Tahoma"/>
                <a:cs typeface="Tahoma"/>
                <a:sym typeface="Tahoma"/>
              </a:rPr>
              <a:t>! is for sending</a:t>
            </a:r>
            <a:endParaRPr sz="1800">
              <a:solidFill>
                <a:srgbClr val="FFFFFF"/>
              </a:solidFill>
              <a:latin typeface="Tahoma"/>
              <a:ea typeface="Tahoma"/>
              <a:cs typeface="Tahoma"/>
              <a:sym typeface="Tahoma"/>
            </a:endParaRPr>
          </a:p>
          <a:p>
            <a:pPr indent="0" lvl="0" marL="0" rtl="0" algn="l">
              <a:spcBef>
                <a:spcPts val="0"/>
              </a:spcBef>
              <a:spcAft>
                <a:spcPts val="0"/>
              </a:spcAft>
              <a:buNone/>
            </a:pPr>
            <a:r>
              <a:rPr lang="en-US" sz="1800">
                <a:solidFill>
                  <a:srgbClr val="FFFFFF"/>
                </a:solidFill>
                <a:latin typeface="Tahoma"/>
                <a:ea typeface="Tahoma"/>
                <a:cs typeface="Tahoma"/>
                <a:sym typeface="Tahoma"/>
              </a:rPr>
              <a:t>A!msg1 </a:t>
            </a:r>
            <a:r>
              <a:rPr lang="en-US" sz="1800">
                <a:solidFill>
                  <a:srgbClr val="FFFFFF"/>
                </a:solidFill>
                <a:latin typeface="Tahoma"/>
                <a:ea typeface="Tahoma"/>
                <a:cs typeface="Tahoma"/>
                <a:sym typeface="Tahoma"/>
              </a:rPr>
              <a:t>-</a:t>
            </a:r>
            <a:r>
              <a:rPr lang="en-US" sz="1800">
                <a:solidFill>
                  <a:srgbClr val="FFFFFF"/>
                </a:solidFill>
                <a:latin typeface="Tahoma"/>
                <a:ea typeface="Tahoma"/>
                <a:cs typeface="Tahoma"/>
                <a:sym typeface="Tahoma"/>
              </a:rPr>
              <a:t> A sends msg1</a:t>
            </a:r>
            <a:endParaRPr sz="1800">
              <a:solidFill>
                <a:srgbClr val="FFFFFF"/>
              </a:solidFill>
              <a:latin typeface="Tahoma"/>
              <a:ea typeface="Tahoma"/>
              <a:cs typeface="Tahoma"/>
              <a:sym typeface="Tahoma"/>
            </a:endParaRPr>
          </a:p>
          <a:p>
            <a:pPr indent="0" lvl="0" marL="0" rtl="0" algn="l">
              <a:spcBef>
                <a:spcPts val="0"/>
              </a:spcBef>
              <a:spcAft>
                <a:spcPts val="0"/>
              </a:spcAft>
              <a:buNone/>
            </a:pPr>
            <a:r>
              <a:t/>
            </a:r>
            <a:endParaRPr sz="1800">
              <a:solidFill>
                <a:srgbClr val="FFFFFF"/>
              </a:solidFill>
              <a:latin typeface="Tahoma"/>
              <a:ea typeface="Tahoma"/>
              <a:cs typeface="Tahoma"/>
              <a:sym typeface="Tahoma"/>
            </a:endParaRPr>
          </a:p>
          <a:p>
            <a:pPr indent="0" lvl="0" marL="0" rtl="0" algn="l">
              <a:spcBef>
                <a:spcPts val="0"/>
              </a:spcBef>
              <a:spcAft>
                <a:spcPts val="0"/>
              </a:spcAft>
              <a:buNone/>
            </a:pPr>
            <a:r>
              <a:rPr lang="en-US" sz="1800">
                <a:solidFill>
                  <a:srgbClr val="FFFFFF"/>
                </a:solidFill>
                <a:latin typeface="Tahoma"/>
                <a:ea typeface="Tahoma"/>
                <a:cs typeface="Tahoma"/>
                <a:sym typeface="Tahoma"/>
              </a:rPr>
              <a:t>? is for receiving</a:t>
            </a:r>
            <a:endParaRPr sz="1800">
              <a:solidFill>
                <a:srgbClr val="FFFFFF"/>
              </a:solidFill>
              <a:latin typeface="Tahoma"/>
              <a:ea typeface="Tahoma"/>
              <a:cs typeface="Tahoma"/>
              <a:sym typeface="Tahoma"/>
            </a:endParaRPr>
          </a:p>
          <a:p>
            <a:pPr indent="0" lvl="0" marL="0" rtl="0" algn="l">
              <a:spcBef>
                <a:spcPts val="0"/>
              </a:spcBef>
              <a:spcAft>
                <a:spcPts val="0"/>
              </a:spcAft>
              <a:buClr>
                <a:schemeClr val="dk1"/>
              </a:buClr>
              <a:buSzPts val="1100"/>
              <a:buFont typeface="Arial"/>
              <a:buNone/>
            </a:pPr>
            <a:r>
              <a:rPr lang="en-US" sz="1800">
                <a:solidFill>
                  <a:srgbClr val="FFFFFF"/>
                </a:solidFill>
                <a:latin typeface="Tahoma"/>
                <a:ea typeface="Tahoma"/>
                <a:cs typeface="Tahoma"/>
                <a:sym typeface="Tahoma"/>
              </a:rPr>
              <a:t>B?</a:t>
            </a:r>
            <a:r>
              <a:rPr lang="en-US" sz="1800">
                <a:solidFill>
                  <a:srgbClr val="FFFFFF"/>
                </a:solidFill>
                <a:latin typeface="Tahoma"/>
                <a:ea typeface="Tahoma"/>
                <a:cs typeface="Tahoma"/>
                <a:sym typeface="Tahoma"/>
              </a:rPr>
              <a:t>msg1 - A receives  msg1</a:t>
            </a:r>
            <a:endParaRPr sz="1800">
              <a:solidFill>
                <a:srgbClr val="FFFFFF"/>
              </a:solidFill>
              <a:latin typeface="Tahoma"/>
              <a:ea typeface="Tahoma"/>
              <a:cs typeface="Tahoma"/>
              <a:sym typeface="Tahoma"/>
            </a:endParaRPr>
          </a:p>
        </p:txBody>
      </p:sp>
      <p:sp>
        <p:nvSpPr>
          <p:cNvPr id="761" name="Google Shape;761;p64"/>
          <p:cNvSpPr/>
          <p:nvPr/>
        </p:nvSpPr>
        <p:spPr>
          <a:xfrm>
            <a:off x="6316075" y="4686925"/>
            <a:ext cx="2571600" cy="1959300"/>
          </a:xfrm>
          <a:prstGeom prst="rect">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65"/>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Message sequence </a:t>
            </a:r>
            <a:r>
              <a:rPr lang="en-US"/>
              <a:t>charts</a:t>
            </a:r>
            <a:endParaRPr/>
          </a:p>
        </p:txBody>
      </p:sp>
      <p:sp>
        <p:nvSpPr>
          <p:cNvPr id="768" name="Google Shape;768;p65"/>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769" name="Google Shape;769;p65"/>
          <p:cNvPicPr preferRelativeResize="0"/>
          <p:nvPr/>
        </p:nvPicPr>
        <p:blipFill>
          <a:blip r:embed="rId3">
            <a:alphaModFix/>
          </a:blip>
          <a:stretch>
            <a:fillRect/>
          </a:stretch>
        </p:blipFill>
        <p:spPr>
          <a:xfrm>
            <a:off x="2120450" y="1752600"/>
            <a:ext cx="4033775" cy="4711101"/>
          </a:xfrm>
          <a:prstGeom prst="rect">
            <a:avLst/>
          </a:prstGeom>
          <a:noFill/>
          <a:ln>
            <a:noFill/>
          </a:ln>
        </p:spPr>
      </p:pic>
      <p:sp>
        <p:nvSpPr>
          <p:cNvPr id="770" name="Google Shape;770;p65"/>
          <p:cNvSpPr txBox="1"/>
          <p:nvPr/>
        </p:nvSpPr>
        <p:spPr>
          <a:xfrm>
            <a:off x="6232900" y="1465300"/>
            <a:ext cx="2865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ahoma"/>
                <a:ea typeface="Tahoma"/>
                <a:cs typeface="Tahoma"/>
                <a:sym typeface="Tahoma"/>
              </a:rPr>
              <a:t>channel of A</a:t>
            </a:r>
            <a:endParaRPr sz="2400">
              <a:solidFill>
                <a:srgbClr val="FFFFFF"/>
              </a:solidFill>
              <a:latin typeface="Tahoma"/>
              <a:ea typeface="Tahoma"/>
              <a:cs typeface="Tahoma"/>
              <a:sym typeface="Tahoma"/>
            </a:endParaRPr>
          </a:p>
        </p:txBody>
      </p:sp>
      <p:sp>
        <p:nvSpPr>
          <p:cNvPr id="771" name="Google Shape;771;p65"/>
          <p:cNvSpPr txBox="1"/>
          <p:nvPr/>
        </p:nvSpPr>
        <p:spPr>
          <a:xfrm>
            <a:off x="6154225" y="2560450"/>
            <a:ext cx="2865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ahoma"/>
                <a:ea typeface="Tahoma"/>
                <a:cs typeface="Tahoma"/>
                <a:sym typeface="Tahoma"/>
              </a:rPr>
              <a:t>channel of B</a:t>
            </a:r>
            <a:endParaRPr sz="2400">
              <a:solidFill>
                <a:srgbClr val="FFFFFF"/>
              </a:solidFill>
              <a:latin typeface="Tahoma"/>
              <a:ea typeface="Tahoma"/>
              <a:cs typeface="Tahoma"/>
              <a:sym typeface="Tahoma"/>
            </a:endParaRPr>
          </a:p>
        </p:txBody>
      </p:sp>
      <p:sp>
        <p:nvSpPr>
          <p:cNvPr id="772" name="Google Shape;772;p65"/>
          <p:cNvSpPr/>
          <p:nvPr/>
        </p:nvSpPr>
        <p:spPr>
          <a:xfrm>
            <a:off x="3982952" y="1696729"/>
            <a:ext cx="2148300" cy="600425"/>
          </a:xfrm>
          <a:custGeom>
            <a:rect b="b" l="l" r="r" t="t"/>
            <a:pathLst>
              <a:path extrusionOk="0" h="24017" w="85932">
                <a:moveTo>
                  <a:pt x="85932" y="1095"/>
                </a:moveTo>
                <a:cubicBezTo>
                  <a:pt x="74214" y="1095"/>
                  <a:pt x="61580" y="-2041"/>
                  <a:pt x="50810" y="2574"/>
                </a:cubicBezTo>
                <a:cubicBezTo>
                  <a:pt x="41688" y="6483"/>
                  <a:pt x="33976" y="13486"/>
                  <a:pt x="24561" y="16623"/>
                </a:cubicBezTo>
                <a:cubicBezTo>
                  <a:pt x="19813" y="18205"/>
                  <a:pt x="14777" y="19211"/>
                  <a:pt x="9773" y="19211"/>
                </a:cubicBezTo>
                <a:cubicBezTo>
                  <a:pt x="7767" y="19211"/>
                  <a:pt x="5760" y="19686"/>
                  <a:pt x="3857" y="20320"/>
                </a:cubicBezTo>
                <a:cubicBezTo>
                  <a:pt x="3146" y="20557"/>
                  <a:pt x="1303" y="21359"/>
                  <a:pt x="1639" y="20689"/>
                </a:cubicBezTo>
                <a:cubicBezTo>
                  <a:pt x="2341" y="19287"/>
                  <a:pt x="6534" y="17362"/>
                  <a:pt x="4966" y="17362"/>
                </a:cubicBezTo>
                <a:cubicBezTo>
                  <a:pt x="2945" y="17362"/>
                  <a:pt x="-480" y="19142"/>
                  <a:pt x="160" y="21059"/>
                </a:cubicBezTo>
                <a:cubicBezTo>
                  <a:pt x="1258" y="24351"/>
                  <a:pt x="7039" y="22463"/>
                  <a:pt x="10142" y="24017"/>
                </a:cubicBezTo>
              </a:path>
            </a:pathLst>
          </a:custGeom>
          <a:noFill/>
          <a:ln cap="flat" cmpd="sng" w="28575">
            <a:solidFill>
              <a:srgbClr val="F1C232"/>
            </a:solidFill>
            <a:prstDash val="solid"/>
            <a:round/>
            <a:headEnd len="med" w="med" type="none"/>
            <a:tailEnd len="med" w="med" type="none"/>
          </a:ln>
        </p:spPr>
      </p:sp>
      <p:sp>
        <p:nvSpPr>
          <p:cNvPr id="773" name="Google Shape;773;p65"/>
          <p:cNvSpPr/>
          <p:nvPr/>
        </p:nvSpPr>
        <p:spPr>
          <a:xfrm>
            <a:off x="5012875" y="3036550"/>
            <a:ext cx="1173825" cy="240300"/>
          </a:xfrm>
          <a:custGeom>
            <a:rect b="b" l="l" r="r" t="t"/>
            <a:pathLst>
              <a:path extrusionOk="0" h="9612" w="46953">
                <a:moveTo>
                  <a:pt x="46953" y="0"/>
                </a:moveTo>
                <a:cubicBezTo>
                  <a:pt x="33856" y="5612"/>
                  <a:pt x="18686" y="4436"/>
                  <a:pt x="4437" y="4436"/>
                </a:cubicBezTo>
                <a:cubicBezTo>
                  <a:pt x="3328" y="4436"/>
                  <a:pt x="1726" y="5358"/>
                  <a:pt x="1110" y="4436"/>
                </a:cubicBezTo>
                <a:cubicBezTo>
                  <a:pt x="711" y="3838"/>
                  <a:pt x="2219" y="1870"/>
                  <a:pt x="2219" y="2588"/>
                </a:cubicBezTo>
                <a:cubicBezTo>
                  <a:pt x="2219" y="4025"/>
                  <a:pt x="0" y="4848"/>
                  <a:pt x="0" y="6285"/>
                </a:cubicBezTo>
                <a:cubicBezTo>
                  <a:pt x="0" y="8134"/>
                  <a:pt x="3130" y="8305"/>
                  <a:pt x="4437" y="9612"/>
                </a:cubicBezTo>
              </a:path>
            </a:pathLst>
          </a:custGeom>
          <a:noFill/>
          <a:ln cap="flat" cmpd="sng" w="28575">
            <a:solidFill>
              <a:srgbClr val="F1C232"/>
            </a:solidFill>
            <a:prstDash val="solid"/>
            <a:round/>
            <a:headEnd len="med" w="med" type="none"/>
            <a:tailEnd len="med" w="med" type="none"/>
          </a:ln>
        </p:spPr>
      </p:sp>
      <p:sp>
        <p:nvSpPr>
          <p:cNvPr id="774" name="Google Shape;774;p65"/>
          <p:cNvSpPr txBox="1"/>
          <p:nvPr/>
        </p:nvSpPr>
        <p:spPr>
          <a:xfrm>
            <a:off x="151050" y="1904250"/>
            <a:ext cx="2865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ahoma"/>
                <a:ea typeface="Tahoma"/>
                <a:cs typeface="Tahoma"/>
                <a:sym typeface="Tahoma"/>
              </a:rPr>
              <a:t>A sends ‘a1’</a:t>
            </a:r>
            <a:endParaRPr sz="2400">
              <a:solidFill>
                <a:srgbClr val="FFFFFF"/>
              </a:solidFill>
              <a:latin typeface="Tahoma"/>
              <a:ea typeface="Tahoma"/>
              <a:cs typeface="Tahoma"/>
              <a:sym typeface="Tahoma"/>
            </a:endParaRPr>
          </a:p>
        </p:txBody>
      </p:sp>
      <p:sp>
        <p:nvSpPr>
          <p:cNvPr id="775" name="Google Shape;775;p65"/>
          <p:cNvSpPr txBox="1"/>
          <p:nvPr/>
        </p:nvSpPr>
        <p:spPr>
          <a:xfrm>
            <a:off x="6232900" y="4182725"/>
            <a:ext cx="2865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ahoma"/>
                <a:ea typeface="Tahoma"/>
                <a:cs typeface="Tahoma"/>
                <a:sym typeface="Tahoma"/>
              </a:rPr>
              <a:t>B</a:t>
            </a:r>
            <a:r>
              <a:rPr lang="en-US" sz="2400">
                <a:solidFill>
                  <a:srgbClr val="FFFFFF"/>
                </a:solidFill>
                <a:latin typeface="Tahoma"/>
                <a:ea typeface="Tahoma"/>
                <a:cs typeface="Tahoma"/>
                <a:sym typeface="Tahoma"/>
              </a:rPr>
              <a:t> sends  ack ‘b1’</a:t>
            </a:r>
            <a:endParaRPr sz="2400">
              <a:solidFill>
                <a:srgbClr val="FFFFFF"/>
              </a:solidFill>
              <a:latin typeface="Tahoma"/>
              <a:ea typeface="Tahoma"/>
              <a:cs typeface="Tahoma"/>
              <a:sym typeface="Tahoma"/>
            </a:endParaRPr>
          </a:p>
        </p:txBody>
      </p:sp>
      <p:sp>
        <p:nvSpPr>
          <p:cNvPr id="776" name="Google Shape;776;p65"/>
          <p:cNvSpPr txBox="1"/>
          <p:nvPr/>
        </p:nvSpPr>
        <p:spPr>
          <a:xfrm>
            <a:off x="-52300" y="3429000"/>
            <a:ext cx="28653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Tahoma"/>
                <a:ea typeface="Tahoma"/>
                <a:cs typeface="Tahoma"/>
                <a:sym typeface="Tahoma"/>
              </a:rPr>
              <a:t>If A receives ‘b1’</a:t>
            </a:r>
            <a:endParaRPr sz="2000">
              <a:solidFill>
                <a:srgbClr val="FFFFFF"/>
              </a:solidFill>
              <a:latin typeface="Tahoma"/>
              <a:ea typeface="Tahoma"/>
              <a:cs typeface="Tahoma"/>
              <a:sym typeface="Tahoma"/>
            </a:endParaRPr>
          </a:p>
          <a:p>
            <a:pPr indent="0" lvl="0" marL="0" rtl="0" algn="l">
              <a:spcBef>
                <a:spcPts val="0"/>
              </a:spcBef>
              <a:spcAft>
                <a:spcPts val="0"/>
              </a:spcAft>
              <a:buNone/>
            </a:pPr>
            <a:r>
              <a:rPr lang="en-US" sz="2000">
                <a:solidFill>
                  <a:srgbClr val="FFFFFF"/>
                </a:solidFill>
                <a:latin typeface="Tahoma"/>
                <a:ea typeface="Tahoma"/>
                <a:cs typeface="Tahoma"/>
                <a:sym typeface="Tahoma"/>
              </a:rPr>
              <a:t>sends ‘a1’ again</a:t>
            </a:r>
            <a:endParaRPr sz="2000">
              <a:solidFill>
                <a:srgbClr val="FFFFFF"/>
              </a:solidFill>
              <a:latin typeface="Tahoma"/>
              <a:ea typeface="Tahoma"/>
              <a:cs typeface="Tahoma"/>
              <a:sym typeface="Tahoma"/>
            </a:endParaRPr>
          </a:p>
        </p:txBody>
      </p:sp>
      <p:sp>
        <p:nvSpPr>
          <p:cNvPr id="777" name="Google Shape;777;p65"/>
          <p:cNvSpPr/>
          <p:nvPr/>
        </p:nvSpPr>
        <p:spPr>
          <a:xfrm>
            <a:off x="1861150" y="2191425"/>
            <a:ext cx="2116550" cy="489025"/>
          </a:xfrm>
          <a:custGeom>
            <a:rect b="b" l="l" r="r" t="t"/>
            <a:pathLst>
              <a:path extrusionOk="0" h="19561" w="84662">
                <a:moveTo>
                  <a:pt x="0" y="0"/>
                </a:moveTo>
                <a:cubicBezTo>
                  <a:pt x="15761" y="10503"/>
                  <a:pt x="35070" y="16632"/>
                  <a:pt x="53977" y="17745"/>
                </a:cubicBezTo>
                <a:cubicBezTo>
                  <a:pt x="59535" y="18072"/>
                  <a:pt x="65154" y="20315"/>
                  <a:pt x="70613" y="19224"/>
                </a:cubicBezTo>
                <a:cubicBezTo>
                  <a:pt x="74945" y="18358"/>
                  <a:pt x="80097" y="16521"/>
                  <a:pt x="82074" y="12570"/>
                </a:cubicBezTo>
                <a:cubicBezTo>
                  <a:pt x="82494" y="11731"/>
                  <a:pt x="84073" y="10279"/>
                  <a:pt x="83183" y="9982"/>
                </a:cubicBezTo>
                <a:cubicBezTo>
                  <a:pt x="82074" y="9612"/>
                  <a:pt x="80950" y="10680"/>
                  <a:pt x="79856" y="11091"/>
                </a:cubicBezTo>
                <a:cubicBezTo>
                  <a:pt x="78905" y="11448"/>
                  <a:pt x="75989" y="11376"/>
                  <a:pt x="76898" y="11830"/>
                </a:cubicBezTo>
                <a:cubicBezTo>
                  <a:pt x="78801" y="12780"/>
                  <a:pt x="81359" y="9627"/>
                  <a:pt x="83183" y="10721"/>
                </a:cubicBezTo>
                <a:cubicBezTo>
                  <a:pt x="84373" y="11435"/>
                  <a:pt x="83581" y="12247"/>
                  <a:pt x="84662" y="14048"/>
                </a:cubicBezTo>
              </a:path>
            </a:pathLst>
          </a:custGeom>
          <a:noFill/>
          <a:ln cap="flat" cmpd="sng" w="9525">
            <a:solidFill>
              <a:schemeClr val="dk2"/>
            </a:solidFill>
            <a:prstDash val="solid"/>
            <a:round/>
            <a:headEnd len="med" w="med" type="none"/>
            <a:tailEnd len="med" w="med" type="none"/>
          </a:ln>
        </p:spPr>
      </p:sp>
      <p:sp>
        <p:nvSpPr>
          <p:cNvPr id="778" name="Google Shape;778;p65"/>
          <p:cNvSpPr/>
          <p:nvPr/>
        </p:nvSpPr>
        <p:spPr>
          <a:xfrm>
            <a:off x="1499224" y="2904619"/>
            <a:ext cx="1166025" cy="553025"/>
          </a:xfrm>
          <a:custGeom>
            <a:rect b="b" l="l" r="r" t="t"/>
            <a:pathLst>
              <a:path extrusionOk="0" h="22121" w="46641">
                <a:moveTo>
                  <a:pt x="59" y="22121"/>
                </a:moveTo>
                <a:cubicBezTo>
                  <a:pt x="59" y="17667"/>
                  <a:pt x="-177" y="11853"/>
                  <a:pt x="3386" y="9181"/>
                </a:cubicBezTo>
                <a:cubicBezTo>
                  <a:pt x="9421" y="4656"/>
                  <a:pt x="18395" y="7333"/>
                  <a:pt x="25938" y="7333"/>
                </a:cubicBezTo>
                <a:cubicBezTo>
                  <a:pt x="30128" y="7333"/>
                  <a:pt x="34318" y="7333"/>
                  <a:pt x="38508" y="7333"/>
                </a:cubicBezTo>
                <a:cubicBezTo>
                  <a:pt x="40740" y="7333"/>
                  <a:pt x="46738" y="9652"/>
                  <a:pt x="45162" y="8072"/>
                </a:cubicBezTo>
                <a:cubicBezTo>
                  <a:pt x="43326" y="6231"/>
                  <a:pt x="42584" y="-1528"/>
                  <a:pt x="44423" y="309"/>
                </a:cubicBezTo>
                <a:cubicBezTo>
                  <a:pt x="45656" y="1540"/>
                  <a:pt x="43684" y="3742"/>
                  <a:pt x="43684" y="5484"/>
                </a:cubicBezTo>
                <a:cubicBezTo>
                  <a:pt x="43684" y="10753"/>
                  <a:pt x="41372" y="21012"/>
                  <a:pt x="46641" y="21012"/>
                </a:cubicBezTo>
              </a:path>
            </a:pathLst>
          </a:custGeom>
          <a:noFill/>
          <a:ln cap="flat" cmpd="sng" w="28575">
            <a:solidFill>
              <a:srgbClr val="76A5AF"/>
            </a:solidFill>
            <a:prstDash val="solid"/>
            <a:round/>
            <a:headEnd len="med" w="med" type="none"/>
            <a:tailEnd len="med" w="med" type="none"/>
          </a:ln>
        </p:spPr>
      </p:sp>
      <p:sp>
        <p:nvSpPr>
          <p:cNvPr id="779" name="Google Shape;779;p65"/>
          <p:cNvSpPr/>
          <p:nvPr/>
        </p:nvSpPr>
        <p:spPr>
          <a:xfrm>
            <a:off x="4111246" y="4117987"/>
            <a:ext cx="2204825" cy="526600"/>
          </a:xfrm>
          <a:custGeom>
            <a:rect b="b" l="l" r="r" t="t"/>
            <a:pathLst>
              <a:path extrusionOk="0" h="21064" w="88193">
                <a:moveTo>
                  <a:pt x="88193" y="12776"/>
                </a:moveTo>
                <a:cubicBezTo>
                  <a:pt x="83153" y="14033"/>
                  <a:pt x="78780" y="17301"/>
                  <a:pt x="73775" y="18691"/>
                </a:cubicBezTo>
                <a:cubicBezTo>
                  <a:pt x="59153" y="22753"/>
                  <a:pt x="42773" y="21043"/>
                  <a:pt x="28301" y="16473"/>
                </a:cubicBezTo>
                <a:cubicBezTo>
                  <a:pt x="20254" y="13932"/>
                  <a:pt x="13446" y="8459"/>
                  <a:pt x="6119" y="4272"/>
                </a:cubicBezTo>
                <a:cubicBezTo>
                  <a:pt x="4355" y="3264"/>
                  <a:pt x="1642" y="1358"/>
                  <a:pt x="204" y="2794"/>
                </a:cubicBezTo>
                <a:cubicBezTo>
                  <a:pt x="-536" y="3533"/>
                  <a:pt x="1376" y="5012"/>
                  <a:pt x="2422" y="5012"/>
                </a:cubicBezTo>
                <a:cubicBezTo>
                  <a:pt x="3946" y="5012"/>
                  <a:pt x="236" y="1654"/>
                  <a:pt x="1313" y="575"/>
                </a:cubicBezTo>
                <a:cubicBezTo>
                  <a:pt x="3089" y="-1204"/>
                  <a:pt x="6194" y="2054"/>
                  <a:pt x="8707" y="2054"/>
                </a:cubicBezTo>
              </a:path>
            </a:pathLst>
          </a:custGeom>
          <a:noFill/>
          <a:ln cap="flat" cmpd="sng" w="28575">
            <a:solidFill>
              <a:srgbClr val="76A5AF"/>
            </a:solidFill>
            <a:prstDash val="solid"/>
            <a:round/>
            <a:headEnd len="med" w="med" type="none"/>
            <a:tailEnd len="med" w="med" type="none"/>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66"/>
          <p:cNvSpPr/>
          <p:nvPr/>
        </p:nvSpPr>
        <p:spPr>
          <a:xfrm>
            <a:off x="1849271" y="1391036"/>
            <a:ext cx="5922600" cy="3047100"/>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51	 </a:t>
            </a:r>
            <a:r>
              <a:rPr b="0" i="0" lang="en-US" sz="2400" u="none" cap="none" strike="noStrike">
                <a:solidFill>
                  <a:srgbClr val="FFFF00"/>
                </a:solidFill>
                <a:latin typeface="Arial"/>
                <a:ea typeface="Arial"/>
                <a:cs typeface="Arial"/>
                <a:sym typeface="Arial"/>
              </a:rPr>
              <a:t>init </a:t>
            </a:r>
            <a:r>
              <a:rPr b="0" i="0" lang="en-US" sz="24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52	  	</a:t>
            </a:r>
            <a:r>
              <a:rPr b="0" i="0" lang="en-US" sz="2400" u="none" cap="none" strike="noStrike">
                <a:solidFill>
                  <a:srgbClr val="FFFF00"/>
                </a:solidFill>
                <a:latin typeface="Arial"/>
                <a:ea typeface="Arial"/>
                <a:cs typeface="Arial"/>
                <a:sym typeface="Arial"/>
              </a:rPr>
              <a:t>chan </a:t>
            </a:r>
            <a:r>
              <a:rPr b="0" i="0" lang="en-US" sz="2400" u="none" cap="none" strike="noStrike">
                <a:solidFill>
                  <a:schemeClr val="lt1"/>
                </a:solidFill>
                <a:latin typeface="Arial"/>
                <a:ea typeface="Arial"/>
                <a:cs typeface="Arial"/>
                <a:sym typeface="Arial"/>
              </a:rPr>
              <a:t>a2b = [2] of { bit };</a:t>
            </a:r>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53	  	</a:t>
            </a:r>
            <a:r>
              <a:rPr b="0" i="0" lang="en-US" sz="2400" u="none" cap="none" strike="noStrike">
                <a:solidFill>
                  <a:srgbClr val="FFFF00"/>
                </a:solidFill>
                <a:latin typeface="Arial"/>
                <a:ea typeface="Arial"/>
                <a:cs typeface="Arial"/>
                <a:sym typeface="Arial"/>
              </a:rPr>
              <a:t>chan </a:t>
            </a:r>
            <a:r>
              <a:rPr b="0" i="0" lang="en-US" sz="2400" u="none" cap="none" strike="noStrike">
                <a:solidFill>
                  <a:schemeClr val="lt1"/>
                </a:solidFill>
                <a:latin typeface="Arial"/>
                <a:ea typeface="Arial"/>
                <a:cs typeface="Arial"/>
                <a:sym typeface="Arial"/>
              </a:rPr>
              <a:t>b2a = [2] of { byte, bit };</a:t>
            </a:r>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54	  	</a:t>
            </a:r>
            <a:r>
              <a:rPr b="0" i="0" lang="en-US" sz="2400" u="none" cap="none" strike="noStrike">
                <a:solidFill>
                  <a:srgbClr val="FFFF00"/>
                </a:solidFill>
                <a:latin typeface="Arial"/>
                <a:ea typeface="Arial"/>
                <a:cs typeface="Arial"/>
                <a:sym typeface="Arial"/>
              </a:rPr>
              <a:t>atomic</a:t>
            </a:r>
            <a:r>
              <a:rPr b="0" i="0" lang="en-US" sz="2400" u="none" cap="none" strike="noStrike">
                <a:solidFill>
                  <a:schemeClr val="lt1"/>
                </a:solidFill>
                <a:latin typeface="Arial"/>
                <a:ea typeface="Arial"/>
                <a:cs typeface="Arial"/>
                <a:sym typeface="Arial"/>
              </a:rPr>
              <a:t> {</a:t>
            </a:r>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55	    		</a:t>
            </a:r>
            <a:r>
              <a:rPr b="0" i="0" lang="en-US" sz="2400" u="none" cap="none" strike="noStrike">
                <a:solidFill>
                  <a:srgbClr val="FFFF00"/>
                </a:solidFill>
                <a:latin typeface="Arial"/>
                <a:ea typeface="Arial"/>
                <a:cs typeface="Arial"/>
                <a:sym typeface="Arial"/>
              </a:rPr>
              <a:t>run</a:t>
            </a:r>
            <a:r>
              <a:rPr b="0" i="0" lang="en-US" sz="2400" u="none" cap="none" strike="noStrike">
                <a:solidFill>
                  <a:schemeClr val="lt1"/>
                </a:solidFill>
                <a:latin typeface="Arial"/>
                <a:ea typeface="Arial"/>
                <a:cs typeface="Arial"/>
                <a:sym typeface="Arial"/>
              </a:rPr>
              <a:t> A(</a:t>
            </a:r>
            <a:r>
              <a:rPr b="0" i="0" lang="en-US" sz="2400" u="none" cap="none" strike="noStrike">
                <a:solidFill>
                  <a:srgbClr val="3EDD13"/>
                </a:solidFill>
                <a:latin typeface="Arial"/>
                <a:ea typeface="Arial"/>
                <a:cs typeface="Arial"/>
                <a:sym typeface="Arial"/>
              </a:rPr>
              <a:t>a2b</a:t>
            </a:r>
            <a:r>
              <a:rPr b="0" i="0" lang="en-US" sz="2400" u="none" cap="none" strike="noStrike">
                <a:solidFill>
                  <a:schemeClr val="lt1"/>
                </a:solidFill>
                <a:latin typeface="Arial"/>
                <a:ea typeface="Arial"/>
                <a:cs typeface="Arial"/>
                <a:sym typeface="Arial"/>
              </a:rPr>
              <a:t>, </a:t>
            </a:r>
            <a:r>
              <a:rPr b="0" i="0" lang="en-US" sz="2400" u="none" cap="none" strike="noStrike">
                <a:solidFill>
                  <a:srgbClr val="00B0F0"/>
                </a:solidFill>
                <a:latin typeface="Arial"/>
                <a:ea typeface="Arial"/>
                <a:cs typeface="Arial"/>
                <a:sym typeface="Arial"/>
              </a:rPr>
              <a:t>b2a</a:t>
            </a:r>
            <a:r>
              <a:rPr b="0" i="0" lang="en-US" sz="24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56	    		</a:t>
            </a:r>
            <a:r>
              <a:rPr b="0" i="0" lang="en-US" sz="2400" u="none" cap="none" strike="noStrike">
                <a:solidFill>
                  <a:srgbClr val="FFFF00"/>
                </a:solidFill>
                <a:latin typeface="Arial"/>
                <a:ea typeface="Arial"/>
                <a:cs typeface="Arial"/>
                <a:sym typeface="Arial"/>
              </a:rPr>
              <a:t>run</a:t>
            </a:r>
            <a:r>
              <a:rPr b="0" i="0" lang="en-US" sz="2400" u="none" cap="none" strike="noStrike">
                <a:solidFill>
                  <a:schemeClr val="lt1"/>
                </a:solidFill>
                <a:latin typeface="Arial"/>
                <a:ea typeface="Arial"/>
                <a:cs typeface="Arial"/>
                <a:sym typeface="Arial"/>
              </a:rPr>
              <a:t> B(</a:t>
            </a:r>
            <a:r>
              <a:rPr b="0" i="0" lang="en-US" sz="2400" u="none" cap="none" strike="noStrike">
                <a:solidFill>
                  <a:srgbClr val="00B0F0"/>
                </a:solidFill>
                <a:latin typeface="Arial"/>
                <a:ea typeface="Arial"/>
                <a:cs typeface="Arial"/>
                <a:sym typeface="Arial"/>
              </a:rPr>
              <a:t>b2a</a:t>
            </a:r>
            <a:r>
              <a:rPr b="0" i="0" lang="en-US" sz="2400" u="none" cap="none" strike="noStrike">
                <a:solidFill>
                  <a:schemeClr val="lt1"/>
                </a:solidFill>
                <a:latin typeface="Arial"/>
                <a:ea typeface="Arial"/>
                <a:cs typeface="Arial"/>
                <a:sym typeface="Arial"/>
              </a:rPr>
              <a:t>, </a:t>
            </a:r>
            <a:r>
              <a:rPr b="0" i="0" lang="en-US" sz="2400" u="none" cap="none" strike="noStrike">
                <a:solidFill>
                  <a:srgbClr val="3EDD13"/>
                </a:solidFill>
                <a:latin typeface="Arial"/>
                <a:ea typeface="Arial"/>
                <a:cs typeface="Arial"/>
                <a:sym typeface="Arial"/>
              </a:rPr>
              <a:t>a2b</a:t>
            </a:r>
            <a:r>
              <a:rPr b="0" i="0" lang="en-US" sz="24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57	   	}</a:t>
            </a:r>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58	      }</a:t>
            </a:r>
            <a:endParaRPr/>
          </a:p>
        </p:txBody>
      </p:sp>
      <p:sp>
        <p:nvSpPr>
          <p:cNvPr id="785" name="Google Shape;785;p66"/>
          <p:cNvSpPr txBox="1"/>
          <p:nvPr>
            <p:ph type="title"/>
          </p:nvPr>
        </p:nvSpPr>
        <p:spPr>
          <a:xfrm>
            <a:off x="1004199" y="211873"/>
            <a:ext cx="7612800" cy="936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Promela Specification of ABP</a:t>
            </a:r>
            <a:endParaRPr/>
          </a:p>
        </p:txBody>
      </p:sp>
      <p:sp>
        <p:nvSpPr>
          <p:cNvPr id="786" name="Google Shape;786;p66"/>
          <p:cNvSpPr txBox="1"/>
          <p:nvPr/>
        </p:nvSpPr>
        <p:spPr>
          <a:xfrm>
            <a:off x="1292360" y="4438024"/>
            <a:ext cx="7036500" cy="242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The definitions of the </a:t>
            </a:r>
            <a:r>
              <a:rPr b="0" i="0" lang="en-US" sz="2400" u="none" cap="none" strike="noStrike">
                <a:solidFill>
                  <a:srgbClr val="FFFF00"/>
                </a:solidFill>
                <a:latin typeface="Arial"/>
                <a:ea typeface="Arial"/>
                <a:cs typeface="Arial"/>
                <a:sym typeface="Arial"/>
              </a:rPr>
              <a:t>proctypes </a:t>
            </a:r>
            <a:r>
              <a:rPr b="0" i="0" lang="en-US" sz="2400" u="none" cap="none" strike="noStrike">
                <a:solidFill>
                  <a:schemeClr val="lt1"/>
                </a:solidFill>
                <a:latin typeface="Arial"/>
                <a:ea typeface="Arial"/>
                <a:cs typeface="Arial"/>
                <a:sym typeface="Arial"/>
              </a:rPr>
              <a:t>A and B</a:t>
            </a:r>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are given on the next slide.</a:t>
            </a:r>
            <a:endParaRPr/>
          </a:p>
          <a:p>
            <a:pPr indent="0" lvl="0" marL="0" marR="0" rtl="0" algn="l">
              <a:lnSpc>
                <a:spcPct val="100000"/>
              </a:lnSpc>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Every message fetched by A is received error-free at least once and accepted at most once by B</a:t>
            </a:r>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787" name="Google Shape;787;p66"/>
          <p:cNvSpPr/>
          <p:nvPr/>
        </p:nvSpPr>
        <p:spPr>
          <a:xfrm>
            <a:off x="5712212" y="2627724"/>
            <a:ext cx="1655513" cy="1312567"/>
          </a:xfrm>
          <a:custGeom>
            <a:rect b="b" l="l" r="r" t="t"/>
            <a:pathLst>
              <a:path extrusionOk="0" h="1312567" w="1655513">
                <a:moveTo>
                  <a:pt x="714375" y="991562"/>
                </a:moveTo>
                <a:cubicBezTo>
                  <a:pt x="1029890" y="1201111"/>
                  <a:pt x="1345406" y="1410661"/>
                  <a:pt x="1485900" y="1263024"/>
                </a:cubicBezTo>
                <a:cubicBezTo>
                  <a:pt x="1626394" y="1115387"/>
                  <a:pt x="1747838" y="303381"/>
                  <a:pt x="1557338" y="105737"/>
                </a:cubicBezTo>
                <a:cubicBezTo>
                  <a:pt x="1366838" y="-91907"/>
                  <a:pt x="602456" y="41443"/>
                  <a:pt x="342900" y="77162"/>
                </a:cubicBezTo>
                <a:cubicBezTo>
                  <a:pt x="83344" y="112881"/>
                  <a:pt x="41672" y="216465"/>
                  <a:pt x="0" y="320049"/>
                </a:cubicBezTo>
              </a:path>
            </a:pathLst>
          </a:custGeom>
          <a:noFill/>
          <a:ln cap="flat" cmpd="sng" w="25400">
            <a:solidFill>
              <a:srgbClr val="3EDD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8" name="Google Shape;788;p66"/>
          <p:cNvSpPr/>
          <p:nvPr/>
        </p:nvSpPr>
        <p:spPr>
          <a:xfrm>
            <a:off x="4381499" y="2582411"/>
            <a:ext cx="1981575" cy="1281680"/>
          </a:xfrm>
          <a:custGeom>
            <a:rect b="b" l="l" r="r" t="t"/>
            <a:pathLst>
              <a:path extrusionOk="0" h="1281680" w="1981575">
                <a:moveTo>
                  <a:pt x="1295775" y="1043013"/>
                </a:moveTo>
                <a:cubicBezTo>
                  <a:pt x="1279106" y="1122784"/>
                  <a:pt x="1262437" y="1202556"/>
                  <a:pt x="1067175" y="1228750"/>
                </a:cubicBezTo>
                <a:cubicBezTo>
                  <a:pt x="871913" y="1254944"/>
                  <a:pt x="281362" y="1347812"/>
                  <a:pt x="124200" y="1200175"/>
                </a:cubicBezTo>
                <a:cubicBezTo>
                  <a:pt x="-32962" y="1052538"/>
                  <a:pt x="-49631" y="542950"/>
                  <a:pt x="124200" y="342925"/>
                </a:cubicBezTo>
                <a:cubicBezTo>
                  <a:pt x="298031" y="142900"/>
                  <a:pt x="857625" y="2406"/>
                  <a:pt x="1167187" y="25"/>
                </a:cubicBezTo>
                <a:cubicBezTo>
                  <a:pt x="1476749" y="-2356"/>
                  <a:pt x="1729162" y="163141"/>
                  <a:pt x="1981575" y="328638"/>
                </a:cubicBezTo>
              </a:path>
            </a:pathLst>
          </a:cu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9" name="Google Shape;789;p66"/>
          <p:cNvSpPr txBox="1"/>
          <p:nvPr>
            <p:ph idx="10" type="dt"/>
          </p:nvPr>
        </p:nvSpPr>
        <p:spPr>
          <a:xfrm>
            <a:off x="685800" y="6172200"/>
            <a:ext cx="19050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
        <p:nvSpPr>
          <p:cNvPr id="790" name="Google Shape;790;p66"/>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791" name="Google Shape;791;p66"/>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67"/>
          <p:cNvSpPr/>
          <p:nvPr/>
        </p:nvSpPr>
        <p:spPr>
          <a:xfrm>
            <a:off x="168440" y="740152"/>
            <a:ext cx="4211100" cy="5262900"/>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  #define MAX 4                 </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	</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 </a:t>
            </a:r>
            <a:r>
              <a:rPr b="0" i="0" lang="en-US" sz="1400" u="none" cap="none" strike="noStrike">
                <a:solidFill>
                  <a:srgbClr val="FFFF00"/>
                </a:solidFill>
                <a:latin typeface="Arial"/>
                <a:ea typeface="Arial"/>
                <a:cs typeface="Arial"/>
                <a:sym typeface="Arial"/>
              </a:rPr>
              <a:t>proctype A(chan </a:t>
            </a:r>
            <a:r>
              <a:rPr b="0" i="0" lang="en-US" sz="1400" u="none" cap="none" strike="noStrike">
                <a:solidFill>
                  <a:schemeClr val="lt1"/>
                </a:solidFill>
                <a:latin typeface="Arial"/>
                <a:ea typeface="Arial"/>
                <a:cs typeface="Arial"/>
                <a:sym typeface="Arial"/>
              </a:rPr>
              <a:t>inp, out) {</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  </a:t>
            </a:r>
            <a:r>
              <a:rPr b="0" i="0" lang="en-US" sz="1400" u="none" cap="none" strike="noStrike">
                <a:solidFill>
                  <a:srgbClr val="FFFF00"/>
                </a:solidFill>
                <a:latin typeface="Arial"/>
                <a:ea typeface="Arial"/>
                <a:cs typeface="Arial"/>
                <a:sym typeface="Arial"/>
              </a:rPr>
              <a:t>byte</a:t>
            </a:r>
            <a:r>
              <a:rPr b="0" i="0" lang="en-US" sz="1400" u="none" cap="none" strike="noStrike">
                <a:solidFill>
                  <a:schemeClr val="lt1"/>
                </a:solidFill>
                <a:latin typeface="Arial"/>
                <a:ea typeface="Arial"/>
                <a:cs typeface="Arial"/>
                <a:sym typeface="Arial"/>
              </a:rPr>
              <a:t> mt; 	</a:t>
            </a:r>
            <a:r>
              <a:rPr b="0" i="0" lang="en-US" sz="1400" u="none" cap="none" strike="noStrike">
                <a:solidFill>
                  <a:srgbClr val="00B0F0"/>
                </a:solidFill>
                <a:latin typeface="Arial"/>
                <a:ea typeface="Arial"/>
                <a:cs typeface="Arial"/>
                <a:sym typeface="Arial"/>
              </a:rPr>
              <a:t>/* message data */</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5   </a:t>
            </a:r>
            <a:r>
              <a:rPr b="0" i="0" lang="en-US" sz="1400" u="none" cap="none" strike="noStrike">
                <a:solidFill>
                  <a:srgbClr val="FFFF00"/>
                </a:solidFill>
                <a:latin typeface="Arial"/>
                <a:ea typeface="Arial"/>
                <a:cs typeface="Arial"/>
                <a:sym typeface="Arial"/>
              </a:rPr>
              <a:t>bit</a:t>
            </a:r>
            <a:r>
              <a:rPr b="0" i="0" lang="en-US" sz="1400" u="none" cap="none" strike="noStrike">
                <a:solidFill>
                  <a:schemeClr val="lt1"/>
                </a:solidFill>
                <a:latin typeface="Arial"/>
                <a:ea typeface="Arial"/>
                <a:cs typeface="Arial"/>
                <a:sym typeface="Arial"/>
              </a:rPr>
              <a:t>  vr;</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6    </a:t>
            </a:r>
            <a:r>
              <a:rPr b="0" i="0" lang="en-US" sz="1400" u="none" cap="none" strike="noStrike">
                <a:solidFill>
                  <a:srgbClr val="3EDD13"/>
                </a:solidFill>
                <a:latin typeface="Arial"/>
                <a:ea typeface="Arial"/>
                <a:cs typeface="Arial"/>
                <a:sym typeface="Arial"/>
              </a:rPr>
              <a:t>S1</a:t>
            </a:r>
            <a:r>
              <a:rPr b="0" i="0" lang="en-US" sz="1400" u="none" cap="none" strike="noStrike">
                <a:solidFill>
                  <a:schemeClr val="lt1"/>
                </a:solidFill>
                <a:latin typeface="Arial"/>
                <a:ea typeface="Arial"/>
                <a:cs typeface="Arial"/>
                <a:sym typeface="Arial"/>
              </a:rPr>
              <a:t>: mt = (mt+1)%MAX;</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7          out!mt,1;</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8         goto </a:t>
            </a:r>
            <a:r>
              <a:rPr b="0" i="0" lang="en-US" sz="1400" u="none" cap="none" strike="noStrike">
                <a:solidFill>
                  <a:srgbClr val="3EDD13"/>
                </a:solidFill>
                <a:latin typeface="Arial"/>
                <a:ea typeface="Arial"/>
                <a:cs typeface="Arial"/>
                <a:sym typeface="Arial"/>
              </a:rPr>
              <a:t>S2</a:t>
            </a:r>
            <a:r>
              <a:rPr b="0" i="0" lang="en-US" sz="14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9    </a:t>
            </a:r>
            <a:r>
              <a:rPr b="0" i="0" lang="en-US" sz="1400" u="none" cap="none" strike="noStrike">
                <a:solidFill>
                  <a:srgbClr val="3EDD13"/>
                </a:solidFill>
                <a:latin typeface="Arial"/>
                <a:ea typeface="Arial"/>
                <a:cs typeface="Arial"/>
                <a:sym typeface="Arial"/>
              </a:rPr>
              <a:t>S2</a:t>
            </a:r>
            <a:r>
              <a:rPr b="0" i="0" lang="en-US" sz="1400" u="none" cap="none" strike="noStrike">
                <a:solidFill>
                  <a:schemeClr val="lt1"/>
                </a:solidFill>
                <a:latin typeface="Arial"/>
                <a:ea typeface="Arial"/>
                <a:cs typeface="Arial"/>
                <a:sym typeface="Arial"/>
              </a:rPr>
              <a:t>: inp?vr;</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10        if</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11        :: (vr == 1) -&gt; goto </a:t>
            </a:r>
            <a:r>
              <a:rPr b="0" i="0" lang="en-US" sz="1400" u="none" cap="none" strike="noStrike">
                <a:solidFill>
                  <a:srgbClr val="3EDD13"/>
                </a:solidFill>
                <a:latin typeface="Arial"/>
                <a:ea typeface="Arial"/>
                <a:cs typeface="Arial"/>
                <a:sym typeface="Arial"/>
              </a:rPr>
              <a:t>S1</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12        :: (vr == 0) -&gt; goto </a:t>
            </a:r>
            <a:r>
              <a:rPr b="0" i="0" lang="en-US" sz="1400" u="none" cap="none" strike="noStrike">
                <a:solidFill>
                  <a:srgbClr val="3EDD13"/>
                </a:solidFill>
                <a:latin typeface="Arial"/>
                <a:ea typeface="Arial"/>
                <a:cs typeface="Arial"/>
                <a:sym typeface="Arial"/>
              </a:rPr>
              <a:t>S3</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13        :: </a:t>
            </a:r>
            <a:r>
              <a:rPr b="0" i="0" lang="en-US" sz="1400" u="none" cap="none" strike="noStrike">
                <a:solidFill>
                  <a:srgbClr val="FFC000"/>
                </a:solidFill>
                <a:latin typeface="Arial"/>
                <a:ea typeface="Arial"/>
                <a:cs typeface="Arial"/>
                <a:sym typeface="Arial"/>
              </a:rPr>
              <a:t>printf("MSC: AERROR1\n") </a:t>
            </a:r>
            <a:r>
              <a:rPr b="0" i="0" lang="en-US" sz="1400" u="none" cap="none" strike="noStrike">
                <a:solidFill>
                  <a:schemeClr val="lt1"/>
                </a:solidFill>
                <a:latin typeface="Arial"/>
                <a:ea typeface="Arial"/>
                <a:cs typeface="Arial"/>
                <a:sym typeface="Arial"/>
              </a:rPr>
              <a:t>-&gt; goto </a:t>
            </a:r>
            <a:r>
              <a:rPr b="0" i="0" lang="en-US" sz="1400" u="none" cap="none" strike="noStrike">
                <a:solidFill>
                  <a:srgbClr val="3EDD13"/>
                </a:solidFill>
                <a:latin typeface="Arial"/>
                <a:ea typeface="Arial"/>
                <a:cs typeface="Arial"/>
                <a:sym typeface="Arial"/>
              </a:rPr>
              <a:t>S5</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14      fi;</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15  </a:t>
            </a:r>
            <a:r>
              <a:rPr b="0" i="0" lang="en-US" sz="1400" u="none" cap="none" strike="noStrike">
                <a:solidFill>
                  <a:srgbClr val="3EDD13"/>
                </a:solidFill>
                <a:latin typeface="Arial"/>
                <a:ea typeface="Arial"/>
                <a:cs typeface="Arial"/>
                <a:sym typeface="Arial"/>
              </a:rPr>
              <a:t>S3</a:t>
            </a:r>
            <a:r>
              <a:rPr b="0" i="0" lang="en-US" sz="1400" u="none" cap="none" strike="noStrike">
                <a:solidFill>
                  <a:schemeClr val="lt1"/>
                </a:solidFill>
                <a:latin typeface="Arial"/>
                <a:ea typeface="Arial"/>
                <a:cs typeface="Arial"/>
                <a:sym typeface="Arial"/>
              </a:rPr>
              <a:t>: out!mt,1;</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16        goto </a:t>
            </a:r>
            <a:r>
              <a:rPr b="0" i="0" lang="en-US" sz="1400" u="none" cap="none" strike="noStrike">
                <a:solidFill>
                  <a:srgbClr val="3EDD13"/>
                </a:solidFill>
                <a:latin typeface="Arial"/>
                <a:ea typeface="Arial"/>
                <a:cs typeface="Arial"/>
                <a:sym typeface="Arial"/>
              </a:rPr>
              <a:t>S2</a:t>
            </a:r>
            <a:r>
              <a:rPr b="0" i="0" lang="en-US" sz="14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17  </a:t>
            </a:r>
            <a:r>
              <a:rPr b="0" i="0" lang="en-US" sz="1400" u="none" cap="none" strike="noStrike">
                <a:solidFill>
                  <a:srgbClr val="3EDD13"/>
                </a:solidFill>
                <a:latin typeface="Arial"/>
                <a:ea typeface="Arial"/>
                <a:cs typeface="Arial"/>
                <a:sym typeface="Arial"/>
              </a:rPr>
              <a:t>S4</a:t>
            </a:r>
            <a:r>
              <a:rPr b="0" i="0" lang="en-US" sz="1400" u="none" cap="none" strike="noStrike">
                <a:solidFill>
                  <a:schemeClr val="lt1"/>
                </a:solidFill>
                <a:latin typeface="Arial"/>
                <a:ea typeface="Arial"/>
                <a:cs typeface="Arial"/>
                <a:sym typeface="Arial"/>
              </a:rPr>
              <a:t>: inp?vr;</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18        if</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19        :: goto S1</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20        :: </a:t>
            </a:r>
            <a:r>
              <a:rPr b="0" i="0" lang="en-US" sz="1400" u="none" cap="none" strike="noStrike">
                <a:solidFill>
                  <a:srgbClr val="FFC000"/>
                </a:solidFill>
                <a:latin typeface="Arial"/>
                <a:ea typeface="Arial"/>
                <a:cs typeface="Arial"/>
                <a:sym typeface="Arial"/>
              </a:rPr>
              <a:t>printf("MSC: AERROR2\n")</a:t>
            </a:r>
            <a:r>
              <a:rPr b="0" i="0" lang="en-US" sz="1400" u="none" cap="none" strike="noStrike">
                <a:solidFill>
                  <a:schemeClr val="lt1"/>
                </a:solidFill>
                <a:latin typeface="Arial"/>
                <a:ea typeface="Arial"/>
                <a:cs typeface="Arial"/>
                <a:sym typeface="Arial"/>
              </a:rPr>
              <a:t>; goto </a:t>
            </a:r>
            <a:r>
              <a:rPr b="0" i="0" lang="en-US" sz="1400" u="none" cap="none" strike="noStrike">
                <a:solidFill>
                  <a:srgbClr val="3EDD13"/>
                </a:solidFill>
                <a:latin typeface="Arial"/>
                <a:ea typeface="Arial"/>
                <a:cs typeface="Arial"/>
                <a:sym typeface="Arial"/>
              </a:rPr>
              <a:t>S5</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21        fi;</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22  </a:t>
            </a:r>
            <a:r>
              <a:rPr b="0" i="0" lang="en-US" sz="1400" u="none" cap="none" strike="noStrike">
                <a:solidFill>
                  <a:srgbClr val="3EDD13"/>
                </a:solidFill>
                <a:latin typeface="Arial"/>
                <a:ea typeface="Arial"/>
                <a:cs typeface="Arial"/>
                <a:sym typeface="Arial"/>
              </a:rPr>
              <a:t>S5</a:t>
            </a:r>
            <a:r>
              <a:rPr b="0" i="0" lang="en-US" sz="1400" u="none" cap="none" strike="noStrike">
                <a:solidFill>
                  <a:schemeClr val="lt1"/>
                </a:solidFill>
                <a:latin typeface="Arial"/>
                <a:ea typeface="Arial"/>
                <a:cs typeface="Arial"/>
                <a:sym typeface="Arial"/>
              </a:rPr>
              <a:t>: out!mt,0;</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23        goto </a:t>
            </a:r>
            <a:r>
              <a:rPr b="0" i="0" lang="en-US" sz="1400" u="none" cap="none" strike="noStrike">
                <a:solidFill>
                  <a:srgbClr val="3EDD13"/>
                </a:solidFill>
                <a:latin typeface="Arial"/>
                <a:ea typeface="Arial"/>
                <a:cs typeface="Arial"/>
                <a:sym typeface="Arial"/>
              </a:rPr>
              <a:t>S4</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24  }</a:t>
            </a:r>
            <a:endParaRPr/>
          </a:p>
        </p:txBody>
      </p:sp>
      <p:sp>
        <p:nvSpPr>
          <p:cNvPr id="797" name="Google Shape;797;p67"/>
          <p:cNvSpPr/>
          <p:nvPr/>
        </p:nvSpPr>
        <p:spPr>
          <a:xfrm>
            <a:off x="4379495" y="740153"/>
            <a:ext cx="4572000" cy="5262900"/>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26 </a:t>
            </a:r>
            <a:r>
              <a:rPr b="0" i="0" lang="en-US" sz="1400" u="none" cap="none" strike="noStrike">
                <a:solidFill>
                  <a:srgbClr val="FFFF00"/>
                </a:solidFill>
                <a:latin typeface="Arial"/>
                <a:ea typeface="Arial"/>
                <a:cs typeface="Arial"/>
                <a:sym typeface="Arial"/>
              </a:rPr>
              <a:t>proctype B(chan </a:t>
            </a:r>
            <a:r>
              <a:rPr b="0" i="0" lang="en-US" sz="1400" u="none" cap="none" strike="noStrike">
                <a:solidFill>
                  <a:schemeClr val="lt1"/>
                </a:solidFill>
                <a:latin typeface="Arial"/>
                <a:ea typeface="Arial"/>
                <a:cs typeface="Arial"/>
                <a:sym typeface="Arial"/>
              </a:rPr>
              <a:t>inp, out</a:t>
            </a:r>
            <a:r>
              <a:rPr b="0" i="0" lang="en-US" sz="1400" u="none" cap="none" strike="noStrike">
                <a:solidFill>
                  <a:srgbClr val="FFFF00"/>
                </a:solidFill>
                <a:latin typeface="Arial"/>
                <a:ea typeface="Arial"/>
                <a:cs typeface="Arial"/>
                <a:sym typeface="Arial"/>
              </a:rPr>
              <a:t>) {</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27  </a:t>
            </a:r>
            <a:r>
              <a:rPr b="0" i="0" lang="en-US" sz="1400" u="none" cap="none" strike="noStrike">
                <a:solidFill>
                  <a:srgbClr val="FFFF00"/>
                </a:solidFill>
                <a:latin typeface="Arial"/>
                <a:ea typeface="Arial"/>
                <a:cs typeface="Arial"/>
                <a:sym typeface="Arial"/>
              </a:rPr>
              <a:t>byte mr, lmr;</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28  </a:t>
            </a:r>
            <a:r>
              <a:rPr b="0" i="0" lang="en-US" sz="1400" u="none" cap="none" strike="noStrike">
                <a:solidFill>
                  <a:srgbClr val="FFFF00"/>
                </a:solidFill>
                <a:latin typeface="Arial"/>
                <a:ea typeface="Arial"/>
                <a:cs typeface="Arial"/>
                <a:sym typeface="Arial"/>
              </a:rPr>
              <a:t>bit ar;</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29  goto </a:t>
            </a:r>
            <a:r>
              <a:rPr b="0" i="0" lang="en-US" sz="1400" u="none" cap="none" strike="noStrike">
                <a:solidFill>
                  <a:srgbClr val="3EDD13"/>
                </a:solidFill>
                <a:latin typeface="Arial"/>
                <a:ea typeface="Arial"/>
                <a:cs typeface="Arial"/>
                <a:sym typeface="Arial"/>
              </a:rPr>
              <a:t>S2</a:t>
            </a:r>
            <a:r>
              <a:rPr b="0" i="0" lang="en-US" sz="1400" u="none" cap="none" strike="noStrike">
                <a:solidFill>
                  <a:schemeClr val="lt1"/>
                </a:solidFill>
                <a:latin typeface="Arial"/>
                <a:ea typeface="Arial"/>
                <a:cs typeface="Arial"/>
                <a:sym typeface="Arial"/>
              </a:rPr>
              <a:t>;  </a:t>
            </a:r>
            <a:r>
              <a:rPr b="0" i="0" lang="en-US" sz="1400" u="none" cap="none" strike="noStrike">
                <a:solidFill>
                  <a:srgbClr val="00B0F0"/>
                </a:solidFill>
                <a:latin typeface="Arial"/>
                <a:ea typeface="Arial"/>
                <a:cs typeface="Arial"/>
                <a:sym typeface="Arial"/>
              </a:rPr>
              <a:t>/* initial state */</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30  </a:t>
            </a:r>
            <a:r>
              <a:rPr b="0" i="0" lang="en-US" sz="1400" u="none" cap="none" strike="noStrike">
                <a:solidFill>
                  <a:srgbClr val="3EDD13"/>
                </a:solidFill>
                <a:latin typeface="Arial"/>
                <a:ea typeface="Arial"/>
                <a:cs typeface="Arial"/>
                <a:sym typeface="Arial"/>
              </a:rPr>
              <a:t>S1</a:t>
            </a:r>
            <a:r>
              <a:rPr b="0" i="0" lang="en-US" sz="1400" u="none" cap="none" strike="noStrike">
                <a:solidFill>
                  <a:schemeClr val="lt1"/>
                </a:solidFill>
                <a:latin typeface="Arial"/>
                <a:ea typeface="Arial"/>
                <a:cs typeface="Arial"/>
                <a:sym typeface="Arial"/>
              </a:rPr>
              <a:t>:  </a:t>
            </a:r>
            <a:r>
              <a:rPr b="0" i="0" lang="en-US" sz="1400" u="none" cap="none" strike="noStrike">
                <a:solidFill>
                  <a:srgbClr val="FF0000"/>
                </a:solidFill>
                <a:latin typeface="Arial"/>
                <a:ea typeface="Arial"/>
                <a:cs typeface="Arial"/>
                <a:sym typeface="Arial"/>
              </a:rPr>
              <a:t>assert(mr == (lmr+1)%MAX);</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31         lmr = mr;</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32         out!1;</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33         goto </a:t>
            </a:r>
            <a:r>
              <a:rPr b="0" i="0" lang="en-US" sz="1400" u="none" cap="none" strike="noStrike">
                <a:solidFill>
                  <a:srgbClr val="3EDD13"/>
                </a:solidFill>
                <a:latin typeface="Arial"/>
                <a:ea typeface="Arial"/>
                <a:cs typeface="Arial"/>
                <a:sym typeface="Arial"/>
              </a:rPr>
              <a:t>S2</a:t>
            </a:r>
            <a:r>
              <a:rPr b="0" i="0" lang="en-US" sz="14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34   </a:t>
            </a:r>
            <a:r>
              <a:rPr b="0" i="0" lang="en-US" sz="1400" u="none" cap="none" strike="noStrike">
                <a:solidFill>
                  <a:srgbClr val="3EDD13"/>
                </a:solidFill>
                <a:latin typeface="Arial"/>
                <a:ea typeface="Arial"/>
                <a:cs typeface="Arial"/>
                <a:sym typeface="Arial"/>
              </a:rPr>
              <a:t>S2</a:t>
            </a:r>
            <a:r>
              <a:rPr b="0" i="0" lang="en-US" sz="1400" u="none" cap="none" strike="noStrike">
                <a:solidFill>
                  <a:schemeClr val="lt1"/>
                </a:solidFill>
                <a:latin typeface="Arial"/>
                <a:ea typeface="Arial"/>
                <a:cs typeface="Arial"/>
                <a:sym typeface="Arial"/>
              </a:rPr>
              <a:t>: inp?mr,ar;</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35          if</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36          :: (ar == 1) -&gt; goto </a:t>
            </a:r>
            <a:r>
              <a:rPr b="0" i="0" lang="en-US" sz="1400" u="none" cap="none" strike="noStrike">
                <a:solidFill>
                  <a:srgbClr val="3EDD13"/>
                </a:solidFill>
                <a:latin typeface="Arial"/>
                <a:ea typeface="Arial"/>
                <a:cs typeface="Arial"/>
                <a:sym typeface="Arial"/>
              </a:rPr>
              <a:t>S1</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37          :: (ar == 0) -&gt; goto </a:t>
            </a:r>
            <a:r>
              <a:rPr b="0" i="0" lang="en-US" sz="1400" u="none" cap="none" strike="noStrike">
                <a:solidFill>
                  <a:srgbClr val="3EDD13"/>
                </a:solidFill>
                <a:latin typeface="Arial"/>
                <a:ea typeface="Arial"/>
                <a:cs typeface="Arial"/>
                <a:sym typeface="Arial"/>
              </a:rPr>
              <a:t>S3</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38          :: </a:t>
            </a:r>
            <a:r>
              <a:rPr b="0" i="0" lang="en-US" sz="1400" u="none" cap="none" strike="noStrike">
                <a:solidFill>
                  <a:srgbClr val="FFC000"/>
                </a:solidFill>
                <a:latin typeface="Arial"/>
                <a:ea typeface="Arial"/>
                <a:cs typeface="Arial"/>
                <a:sym typeface="Arial"/>
              </a:rPr>
              <a:t>printf("MSC: ERROR1\n")</a:t>
            </a:r>
            <a:r>
              <a:rPr b="0" i="0" lang="en-US" sz="1400" u="none" cap="none" strike="noStrike">
                <a:solidFill>
                  <a:schemeClr val="lt1"/>
                </a:solidFill>
                <a:latin typeface="Arial"/>
                <a:ea typeface="Arial"/>
                <a:cs typeface="Arial"/>
                <a:sym typeface="Arial"/>
              </a:rPr>
              <a:t>; goto </a:t>
            </a:r>
            <a:r>
              <a:rPr b="0" i="0" lang="en-US" sz="1400" u="none" cap="none" strike="noStrike">
                <a:solidFill>
                  <a:srgbClr val="3EDD13"/>
                </a:solidFill>
                <a:latin typeface="Arial"/>
                <a:ea typeface="Arial"/>
                <a:cs typeface="Arial"/>
                <a:sym typeface="Arial"/>
              </a:rPr>
              <a:t>S5</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39          fi;</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40   </a:t>
            </a:r>
            <a:r>
              <a:rPr b="0" i="0" lang="en-US" sz="1400" u="none" cap="none" strike="noStrike">
                <a:solidFill>
                  <a:srgbClr val="3EDD13"/>
                </a:solidFill>
                <a:latin typeface="Arial"/>
                <a:ea typeface="Arial"/>
                <a:cs typeface="Arial"/>
                <a:sym typeface="Arial"/>
              </a:rPr>
              <a:t>S3</a:t>
            </a:r>
            <a:r>
              <a:rPr b="0" i="0" lang="en-US" sz="1400" u="none" cap="none" strike="noStrike">
                <a:solidFill>
                  <a:schemeClr val="lt1"/>
                </a:solidFill>
                <a:latin typeface="Arial"/>
                <a:ea typeface="Arial"/>
                <a:cs typeface="Arial"/>
                <a:sym typeface="Arial"/>
              </a:rPr>
              <a:t>:  out!1;</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41          goto </a:t>
            </a:r>
            <a:r>
              <a:rPr b="0" i="0" lang="en-US" sz="1400" u="none" cap="none" strike="noStrike">
                <a:solidFill>
                  <a:srgbClr val="3EDD13"/>
                </a:solidFill>
                <a:latin typeface="Arial"/>
                <a:ea typeface="Arial"/>
                <a:cs typeface="Arial"/>
                <a:sym typeface="Arial"/>
              </a:rPr>
              <a:t>S2</a:t>
            </a:r>
            <a:r>
              <a:rPr b="0" i="0" lang="en-US" sz="14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42   </a:t>
            </a:r>
            <a:r>
              <a:rPr b="0" i="0" lang="en-US" sz="1400" u="none" cap="none" strike="noStrike">
                <a:solidFill>
                  <a:srgbClr val="3EDD13"/>
                </a:solidFill>
                <a:latin typeface="Arial"/>
                <a:ea typeface="Arial"/>
                <a:cs typeface="Arial"/>
                <a:sym typeface="Arial"/>
              </a:rPr>
              <a:t>S4</a:t>
            </a:r>
            <a:r>
              <a:rPr b="0" i="0" lang="en-US" sz="1400" u="none" cap="none" strike="noStrike">
                <a:solidFill>
                  <a:schemeClr val="lt1"/>
                </a:solidFill>
                <a:latin typeface="Arial"/>
                <a:ea typeface="Arial"/>
                <a:cs typeface="Arial"/>
                <a:sym typeface="Arial"/>
              </a:rPr>
              <a:t>:  inp?mr,ar;</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43           if</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44           :: goto </a:t>
            </a:r>
            <a:r>
              <a:rPr b="0" i="0" lang="en-US" sz="1400" u="none" cap="none" strike="noStrike">
                <a:solidFill>
                  <a:srgbClr val="3EDD13"/>
                </a:solidFill>
                <a:latin typeface="Arial"/>
                <a:ea typeface="Arial"/>
                <a:cs typeface="Arial"/>
                <a:sym typeface="Arial"/>
              </a:rPr>
              <a:t>S1</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45           :: </a:t>
            </a:r>
            <a:r>
              <a:rPr b="0" i="0" lang="en-US" sz="1400" u="none" cap="none" strike="noStrike">
                <a:solidFill>
                  <a:srgbClr val="FFC000"/>
                </a:solidFill>
                <a:latin typeface="Arial"/>
                <a:ea typeface="Arial"/>
                <a:cs typeface="Arial"/>
                <a:sym typeface="Arial"/>
              </a:rPr>
              <a:t>printf("MSC: ERROR2\n")</a:t>
            </a:r>
            <a:r>
              <a:rPr b="0" i="0" lang="en-US" sz="1400" u="none" cap="none" strike="noStrike">
                <a:solidFill>
                  <a:schemeClr val="lt1"/>
                </a:solidFill>
                <a:latin typeface="Arial"/>
                <a:ea typeface="Arial"/>
                <a:cs typeface="Arial"/>
                <a:sym typeface="Arial"/>
              </a:rPr>
              <a:t>; goto </a:t>
            </a:r>
            <a:r>
              <a:rPr b="0" i="0" lang="en-US" sz="1400" u="none" cap="none" strike="noStrike">
                <a:solidFill>
                  <a:srgbClr val="3EDD13"/>
                </a:solidFill>
                <a:latin typeface="Arial"/>
                <a:ea typeface="Arial"/>
                <a:cs typeface="Arial"/>
                <a:sym typeface="Arial"/>
              </a:rPr>
              <a:t>S5</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46           fi;</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47   </a:t>
            </a:r>
            <a:r>
              <a:rPr b="0" i="0" lang="en-US" sz="1400" u="none" cap="none" strike="noStrike">
                <a:solidFill>
                  <a:srgbClr val="3EDD13"/>
                </a:solidFill>
                <a:latin typeface="Arial"/>
                <a:ea typeface="Arial"/>
                <a:cs typeface="Arial"/>
                <a:sym typeface="Arial"/>
              </a:rPr>
              <a:t>S5</a:t>
            </a:r>
            <a:r>
              <a:rPr b="0" i="0" lang="en-US" sz="1400" u="none" cap="none" strike="noStrike">
                <a:solidFill>
                  <a:schemeClr val="lt1"/>
                </a:solidFill>
                <a:latin typeface="Arial"/>
                <a:ea typeface="Arial"/>
                <a:cs typeface="Arial"/>
                <a:sym typeface="Arial"/>
              </a:rPr>
              <a:t>:   out!0;</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48            goto </a:t>
            </a:r>
            <a:r>
              <a:rPr b="0" i="0" lang="en-US" sz="1400" u="none" cap="none" strike="noStrike">
                <a:solidFill>
                  <a:srgbClr val="3EDD13"/>
                </a:solidFill>
                <a:latin typeface="Arial"/>
                <a:ea typeface="Arial"/>
                <a:cs typeface="Arial"/>
                <a:sym typeface="Arial"/>
              </a:rPr>
              <a:t>S4</a:t>
            </a:r>
            <a:endParaRPr/>
          </a:p>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49   }</a:t>
            </a:r>
            <a:endParaRPr/>
          </a:p>
        </p:txBody>
      </p:sp>
      <p:sp>
        <p:nvSpPr>
          <p:cNvPr id="798" name="Google Shape;798;p67"/>
          <p:cNvSpPr txBox="1"/>
          <p:nvPr>
            <p:ph idx="10" type="dt"/>
          </p:nvPr>
        </p:nvSpPr>
        <p:spPr>
          <a:xfrm>
            <a:off x="685800" y="6172200"/>
            <a:ext cx="19050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
        <p:nvSpPr>
          <p:cNvPr id="799" name="Google Shape;799;p67"/>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800" name="Google Shape;800;p67"/>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68"/>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Correct implementation</a:t>
            </a:r>
            <a:endParaRPr/>
          </a:p>
        </p:txBody>
      </p:sp>
      <p:sp>
        <p:nvSpPr>
          <p:cNvPr id="807" name="Google Shape;807;p68"/>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p:txBody>
      </p:sp>
      <p:sp>
        <p:nvSpPr>
          <p:cNvPr id="808" name="Google Shape;808;p68"/>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809" name="Google Shape;809;p68"/>
          <p:cNvPicPr preferRelativeResize="0"/>
          <p:nvPr/>
        </p:nvPicPr>
        <p:blipFill>
          <a:blip r:embed="rId3">
            <a:alphaModFix/>
          </a:blip>
          <a:stretch>
            <a:fillRect/>
          </a:stretch>
        </p:blipFill>
        <p:spPr>
          <a:xfrm>
            <a:off x="123201" y="1830050"/>
            <a:ext cx="4990150" cy="4945701"/>
          </a:xfrm>
          <a:prstGeom prst="rect">
            <a:avLst/>
          </a:prstGeom>
          <a:noFill/>
          <a:ln>
            <a:noFill/>
          </a:ln>
        </p:spPr>
      </p:pic>
      <p:pic>
        <p:nvPicPr>
          <p:cNvPr id="810" name="Google Shape;810;p68"/>
          <p:cNvPicPr preferRelativeResize="0"/>
          <p:nvPr/>
        </p:nvPicPr>
        <p:blipFill>
          <a:blip r:embed="rId4">
            <a:alphaModFix/>
          </a:blip>
          <a:stretch>
            <a:fillRect/>
          </a:stretch>
        </p:blipFill>
        <p:spPr>
          <a:xfrm>
            <a:off x="4572000" y="1830050"/>
            <a:ext cx="4496975" cy="3901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69"/>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Message simulation charts</a:t>
            </a:r>
            <a:endParaRPr/>
          </a:p>
        </p:txBody>
      </p:sp>
      <p:sp>
        <p:nvSpPr>
          <p:cNvPr id="817" name="Google Shape;817;p69"/>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818" name="Google Shape;818;p69"/>
          <p:cNvPicPr preferRelativeResize="0"/>
          <p:nvPr/>
        </p:nvPicPr>
        <p:blipFill rotWithShape="1">
          <a:blip r:embed="rId3">
            <a:alphaModFix/>
          </a:blip>
          <a:srcRect b="17512" l="0" r="0" t="0"/>
          <a:stretch/>
        </p:blipFill>
        <p:spPr>
          <a:xfrm>
            <a:off x="282325" y="1981200"/>
            <a:ext cx="4148276" cy="4806452"/>
          </a:xfrm>
          <a:prstGeom prst="rect">
            <a:avLst/>
          </a:prstGeom>
          <a:noFill/>
          <a:ln>
            <a:noFill/>
          </a:ln>
        </p:spPr>
      </p:pic>
      <p:cxnSp>
        <p:nvCxnSpPr>
          <p:cNvPr id="819" name="Google Shape;819;p69"/>
          <p:cNvCxnSpPr/>
          <p:nvPr/>
        </p:nvCxnSpPr>
        <p:spPr>
          <a:xfrm flipH="1">
            <a:off x="2230800" y="3143400"/>
            <a:ext cx="3438300" cy="9300"/>
          </a:xfrm>
          <a:prstGeom prst="straightConnector1">
            <a:avLst/>
          </a:prstGeom>
          <a:noFill/>
          <a:ln cap="flat" cmpd="sng" w="28575">
            <a:solidFill>
              <a:srgbClr val="C9DAF8"/>
            </a:solidFill>
            <a:prstDash val="solid"/>
            <a:round/>
            <a:headEnd len="med" w="med" type="none"/>
            <a:tailEnd len="med" w="med" type="triangle"/>
          </a:ln>
        </p:spPr>
      </p:cxnSp>
      <p:sp>
        <p:nvSpPr>
          <p:cNvPr id="820" name="Google Shape;820;p69"/>
          <p:cNvSpPr txBox="1"/>
          <p:nvPr/>
        </p:nvSpPr>
        <p:spPr>
          <a:xfrm>
            <a:off x="5816975" y="2727475"/>
            <a:ext cx="23106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Tahoma"/>
                <a:ea typeface="Tahoma"/>
                <a:cs typeface="Tahoma"/>
                <a:sym typeface="Tahoma"/>
              </a:rPr>
              <a:t>Wrong ack ‘ack0’ received by sender A for message ‘msg1’</a:t>
            </a:r>
            <a:endParaRPr sz="1800">
              <a:solidFill>
                <a:srgbClr val="FFFFFF"/>
              </a:solidFill>
              <a:latin typeface="Tahoma"/>
              <a:ea typeface="Tahoma"/>
              <a:cs typeface="Tahoma"/>
              <a:sym typeface="Tahoma"/>
            </a:endParaRPr>
          </a:p>
        </p:txBody>
      </p:sp>
      <p:cxnSp>
        <p:nvCxnSpPr>
          <p:cNvPr id="821" name="Google Shape;821;p69"/>
          <p:cNvCxnSpPr/>
          <p:nvPr/>
        </p:nvCxnSpPr>
        <p:spPr>
          <a:xfrm rot="10800000">
            <a:off x="1898025" y="3420525"/>
            <a:ext cx="2865300" cy="508500"/>
          </a:xfrm>
          <a:prstGeom prst="straightConnector1">
            <a:avLst/>
          </a:prstGeom>
          <a:noFill/>
          <a:ln cap="flat" cmpd="sng" w="28575">
            <a:solidFill>
              <a:srgbClr val="45818E"/>
            </a:solidFill>
            <a:prstDash val="solid"/>
            <a:round/>
            <a:headEnd len="med" w="med" type="none"/>
            <a:tailEnd len="med" w="med" type="triangle"/>
          </a:ln>
        </p:spPr>
      </p:cxnSp>
      <p:sp>
        <p:nvSpPr>
          <p:cNvPr id="822" name="Google Shape;822;p69"/>
          <p:cNvSpPr txBox="1"/>
          <p:nvPr/>
        </p:nvSpPr>
        <p:spPr>
          <a:xfrm>
            <a:off x="4952700" y="3929025"/>
            <a:ext cx="2601900" cy="20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Tahoma"/>
                <a:ea typeface="Tahoma"/>
                <a:cs typeface="Tahoma"/>
                <a:sym typeface="Tahoma"/>
              </a:rPr>
              <a:t>So msg1 is sent again by sender A, until it get the correct ack or timesout</a:t>
            </a:r>
            <a:endParaRPr sz="1800">
              <a:solidFill>
                <a:srgbClr val="FFFFFF"/>
              </a:solidFill>
              <a:latin typeface="Tahoma"/>
              <a:ea typeface="Tahoma"/>
              <a:cs typeface="Tahoma"/>
              <a:sym typeface="Tahom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70"/>
          <p:cNvSpPr txBox="1"/>
          <p:nvPr>
            <p:ph type="title"/>
          </p:nvPr>
        </p:nvSpPr>
        <p:spPr>
          <a:xfrm>
            <a:off x="685800" y="390294"/>
            <a:ext cx="7772400" cy="93670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SPIN Model Checker</a:t>
            </a:r>
            <a:endParaRPr/>
          </a:p>
        </p:txBody>
      </p:sp>
      <p:pic>
        <p:nvPicPr>
          <p:cNvPr id="828" name="Google Shape;828;p70"/>
          <p:cNvPicPr preferRelativeResize="0"/>
          <p:nvPr/>
        </p:nvPicPr>
        <p:blipFill rotWithShape="1">
          <a:blip r:embed="rId3">
            <a:alphaModFix/>
          </a:blip>
          <a:srcRect b="0" l="0" r="0" t="0"/>
          <a:stretch/>
        </p:blipFill>
        <p:spPr>
          <a:xfrm>
            <a:off x="685800" y="1996068"/>
            <a:ext cx="7967546" cy="4252332"/>
          </a:xfrm>
          <a:prstGeom prst="rect">
            <a:avLst/>
          </a:prstGeom>
          <a:noFill/>
          <a:ln>
            <a:noFill/>
          </a:ln>
        </p:spPr>
      </p:pic>
      <p:sp>
        <p:nvSpPr>
          <p:cNvPr id="829" name="Google Shape;829;p70"/>
          <p:cNvSpPr txBox="1"/>
          <p:nvPr>
            <p:ph idx="1" type="body"/>
          </p:nvPr>
        </p:nvSpPr>
        <p:spPr>
          <a:xfrm>
            <a:off x="685800" y="1326995"/>
            <a:ext cx="7772400" cy="4921405"/>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lt1"/>
              </a:buClr>
              <a:buSzPts val="2400"/>
              <a:buFont typeface="Tahoma"/>
              <a:buChar char="•"/>
            </a:pPr>
            <a:r>
              <a:rPr lang="en-US" sz="2400"/>
              <a:t>SPIN performs exhaustive search for errors</a:t>
            </a:r>
            <a:endParaRPr/>
          </a:p>
          <a:p>
            <a:pPr indent="0" lvl="0" marL="342900" marR="0" rtl="0" algn="l">
              <a:lnSpc>
                <a:spcPct val="100000"/>
              </a:lnSpc>
              <a:spcBef>
                <a:spcPts val="640"/>
              </a:spcBef>
              <a:spcAft>
                <a:spcPts val="0"/>
              </a:spcAft>
              <a:buClr>
                <a:schemeClr val="lt1"/>
              </a:buClr>
              <a:buSzPts val="3200"/>
              <a:buFont typeface="Tahoma"/>
              <a:buNone/>
            </a:pPr>
            <a:r>
              <a:t/>
            </a:r>
            <a:endParaRPr/>
          </a:p>
        </p:txBody>
      </p:sp>
      <p:sp>
        <p:nvSpPr>
          <p:cNvPr id="830" name="Google Shape;830;p70"/>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
        <p:nvSpPr>
          <p:cNvPr id="831" name="Google Shape;831;p70"/>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832" name="Google Shape;832;p70"/>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71"/>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Overview..</a:t>
            </a:r>
            <a:endParaRPr/>
          </a:p>
        </p:txBody>
      </p:sp>
      <p:sp>
        <p:nvSpPr>
          <p:cNvPr id="838" name="Google Shape;838;p71"/>
          <p:cNvSpPr txBox="1"/>
          <p:nvPr>
            <p:ph idx="1" type="body"/>
          </p:nvPr>
        </p:nvSpPr>
        <p:spPr>
          <a:xfrm>
            <a:off x="685800" y="1981200"/>
            <a:ext cx="7772400" cy="4114800"/>
          </a:xfrm>
          <a:prstGeom prst="rect">
            <a:avLst/>
          </a:prstGeom>
          <a:noFill/>
          <a:ln>
            <a:noFill/>
          </a:ln>
        </p:spPr>
        <p:txBody>
          <a:bodyPr anchorCtr="0" anchor="t" bIns="91425" lIns="91425" spcFirstLastPara="1" rIns="91425" wrap="square" tIns="91425">
            <a:noAutofit/>
          </a:bodyPr>
          <a:lstStyle/>
          <a:p>
            <a:pPr indent="-342900" lvl="0" marL="342900" rtl="0" algn="l">
              <a:lnSpc>
                <a:spcPct val="90000"/>
              </a:lnSpc>
              <a:spcBef>
                <a:spcPts val="0"/>
              </a:spcBef>
              <a:spcAft>
                <a:spcPts val="0"/>
              </a:spcAft>
              <a:buSzPts val="3200"/>
              <a:buChar char="•"/>
            </a:pPr>
            <a:r>
              <a:rPr lang="en-US"/>
              <a:t>Developed at Bell Labs during 1980’s and ’90s. Written in ANSI standard C, and is a portable, open-source system.</a:t>
            </a:r>
            <a:endParaRPr/>
          </a:p>
          <a:p>
            <a:pPr indent="-342900" lvl="0" marL="342900" rtl="0" algn="l">
              <a:lnSpc>
                <a:spcPct val="90000"/>
              </a:lnSpc>
              <a:spcBef>
                <a:spcPts val="480"/>
              </a:spcBef>
              <a:spcAft>
                <a:spcPts val="0"/>
              </a:spcAft>
              <a:buSzPts val="3200"/>
              <a:buNone/>
            </a:pPr>
            <a:r>
              <a:t/>
            </a:r>
            <a:endParaRPr u="sng">
              <a:solidFill>
                <a:schemeClr val="hlink"/>
              </a:solidFill>
              <a:hlinkClick r:id="rId3"/>
            </a:endParaRPr>
          </a:p>
          <a:p>
            <a:pPr indent="-342900" lvl="0" marL="342900" rtl="0" algn="l">
              <a:lnSpc>
                <a:spcPct val="90000"/>
              </a:lnSpc>
              <a:spcBef>
                <a:spcPts val="480"/>
              </a:spcBef>
              <a:spcAft>
                <a:spcPts val="0"/>
              </a:spcAft>
              <a:buSzPts val="3200"/>
              <a:buNone/>
            </a:pPr>
            <a:r>
              <a:rPr lang="en-US" u="sng">
                <a:solidFill>
                  <a:schemeClr val="hlink"/>
                </a:solidFill>
                <a:hlinkClick r:id="rId4"/>
              </a:rPr>
              <a:t>https://spinroot.com</a:t>
            </a:r>
            <a:endParaRPr/>
          </a:p>
          <a:p>
            <a:pPr indent="0" lvl="0" marL="0" rtl="0" algn="l">
              <a:lnSpc>
                <a:spcPct val="90000"/>
              </a:lnSpc>
              <a:spcBef>
                <a:spcPts val="480"/>
              </a:spcBef>
              <a:spcAft>
                <a:spcPts val="0"/>
              </a:spcAft>
              <a:buSzPts val="3200"/>
              <a:buNone/>
            </a:pPr>
            <a:r>
              <a:t/>
            </a:r>
            <a:endParaRPr/>
          </a:p>
          <a:p>
            <a:pPr indent="-342900" lvl="0" marL="342900" rtl="0" algn="l">
              <a:lnSpc>
                <a:spcPct val="90000"/>
              </a:lnSpc>
              <a:spcBef>
                <a:spcPts val="480"/>
              </a:spcBef>
              <a:spcAft>
                <a:spcPts val="0"/>
              </a:spcAft>
              <a:buSzPts val="3200"/>
              <a:buChar char="•"/>
            </a:pPr>
            <a:r>
              <a:rPr lang="en-US"/>
              <a:t>2002 ACM software system award for 2001</a:t>
            </a:r>
            <a:endParaRPr/>
          </a:p>
          <a:p>
            <a:pPr indent="0" lvl="0" marL="342900" marR="0" rtl="0" algn="l">
              <a:lnSpc>
                <a:spcPct val="100000"/>
              </a:lnSpc>
              <a:spcBef>
                <a:spcPts val="640"/>
              </a:spcBef>
              <a:spcAft>
                <a:spcPts val="0"/>
              </a:spcAft>
              <a:buClr>
                <a:schemeClr val="lt1"/>
              </a:buClr>
              <a:buSzPts val="3200"/>
              <a:buFont typeface="Tahoma"/>
              <a:buNone/>
            </a:pPr>
            <a:r>
              <a:t/>
            </a:r>
            <a:endParaRPr/>
          </a:p>
        </p:txBody>
      </p:sp>
      <p:sp>
        <p:nvSpPr>
          <p:cNvPr id="839" name="Google Shape;839;p71"/>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
        <p:nvSpPr>
          <p:cNvPr id="840" name="Google Shape;840;p71"/>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841" name="Google Shape;841;p71"/>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72"/>
          <p:cNvSpPr txBox="1"/>
          <p:nvPr>
            <p:ph type="title"/>
          </p:nvPr>
        </p:nvSpPr>
        <p:spPr>
          <a:xfrm>
            <a:off x="762000" y="164591"/>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SPIN Overview</a:t>
            </a:r>
            <a:endParaRPr/>
          </a:p>
        </p:txBody>
      </p:sp>
      <p:sp>
        <p:nvSpPr>
          <p:cNvPr id="848" name="Google Shape;848;p72"/>
          <p:cNvSpPr/>
          <p:nvPr/>
        </p:nvSpPr>
        <p:spPr>
          <a:xfrm>
            <a:off x="457200" y="1307591"/>
            <a:ext cx="8381999" cy="10156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The Model Checker SPIN,  Gerard J. Holzmann</a:t>
            </a:r>
            <a:endParaRPr b="0" i="0" sz="2000" u="none" cap="none" strike="noStrike">
              <a:solidFill>
                <a:srgbClr val="FFFF00"/>
              </a:solidFill>
              <a:latin typeface="Tahoma"/>
              <a:ea typeface="Tahoma"/>
              <a:cs typeface="Tahoma"/>
              <a:sym typeface="Tahoma"/>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IEEE TRANSACTIONS ON SOFTWARE ENGINEERING,  </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VOL.  23,  NO.  5,  MAY  1997 </a:t>
            </a:r>
            <a:endParaRPr/>
          </a:p>
        </p:txBody>
      </p:sp>
      <p:sp>
        <p:nvSpPr>
          <p:cNvPr id="849" name="Google Shape;849;p72"/>
          <p:cNvSpPr txBox="1"/>
          <p:nvPr/>
        </p:nvSpPr>
        <p:spPr>
          <a:xfrm>
            <a:off x="387458" y="2416388"/>
            <a:ext cx="8353586" cy="4441612"/>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lt1"/>
              </a:buClr>
              <a:buSzPts val="2200"/>
              <a:buFont typeface="Tahoma"/>
              <a:buChar char="•"/>
            </a:pPr>
            <a:r>
              <a:rPr b="0" i="0" lang="en-US" sz="2200" u="none" cap="none" strike="noStrike">
                <a:solidFill>
                  <a:schemeClr val="lt1"/>
                </a:solidFill>
                <a:latin typeface="Tahoma"/>
                <a:ea typeface="Tahoma"/>
                <a:cs typeface="Tahoma"/>
                <a:sym typeface="Tahoma"/>
              </a:rPr>
              <a:t>SPIN (</a:t>
            </a:r>
            <a:r>
              <a:rPr b="0" i="0" lang="en-US" sz="2200" u="none" cap="none" strike="noStrike">
                <a:solidFill>
                  <a:srgbClr val="FFFF00"/>
                </a:solidFill>
                <a:latin typeface="Tahoma"/>
                <a:ea typeface="Tahoma"/>
                <a:cs typeface="Tahoma"/>
                <a:sym typeface="Tahoma"/>
              </a:rPr>
              <a:t>Simple Promela Interpreter</a:t>
            </a:r>
            <a:r>
              <a:rPr b="0" i="0" lang="en-US" sz="2200" u="none" cap="none" strike="noStrike">
                <a:solidFill>
                  <a:schemeClr val="lt1"/>
                </a:solidFill>
                <a:latin typeface="Tahoma"/>
                <a:ea typeface="Tahoma"/>
                <a:cs typeface="Tahoma"/>
                <a:sym typeface="Tahoma"/>
              </a:rPr>
              <a:t>) is a model checker that can be used for the </a:t>
            </a:r>
            <a:r>
              <a:rPr b="0" i="0" lang="en-US" sz="2200" u="none" cap="none" strike="noStrike">
                <a:solidFill>
                  <a:srgbClr val="99FF66"/>
                </a:solidFill>
                <a:latin typeface="Tahoma"/>
                <a:ea typeface="Tahoma"/>
                <a:cs typeface="Tahoma"/>
                <a:sym typeface="Tahoma"/>
              </a:rPr>
              <a:t>formal verification </a:t>
            </a:r>
            <a:r>
              <a:rPr b="0" i="0" lang="en-US" sz="2200" u="none" cap="none" strike="noStrike">
                <a:solidFill>
                  <a:schemeClr val="lt1"/>
                </a:solidFill>
                <a:latin typeface="Tahoma"/>
                <a:ea typeface="Tahoma"/>
                <a:cs typeface="Tahoma"/>
                <a:sym typeface="Tahoma"/>
              </a:rPr>
              <a:t>of asynchronous and distributed software systems.</a:t>
            </a:r>
            <a:endParaRPr/>
          </a:p>
          <a:p>
            <a:pPr indent="-203200" lvl="0" marL="342900" marR="0" rtl="0" algn="l">
              <a:lnSpc>
                <a:spcPct val="90000"/>
              </a:lnSpc>
              <a:spcBef>
                <a:spcPts val="480"/>
              </a:spcBef>
              <a:spcAft>
                <a:spcPts val="0"/>
              </a:spcAft>
              <a:buClr>
                <a:schemeClr val="lt1"/>
              </a:buClr>
              <a:buSzPts val="2200"/>
              <a:buFont typeface="Tahoma"/>
              <a:buNone/>
            </a:pPr>
            <a:r>
              <a:t/>
            </a:r>
            <a:endParaRPr b="0" i="0" sz="2200" u="none" cap="none" strike="noStrike">
              <a:solidFill>
                <a:schemeClr val="lt1"/>
              </a:solidFill>
              <a:latin typeface="Tahoma"/>
              <a:ea typeface="Tahoma"/>
              <a:cs typeface="Tahoma"/>
              <a:sym typeface="Tahoma"/>
            </a:endParaRPr>
          </a:p>
          <a:p>
            <a:pPr indent="-342900" lvl="0" marL="342900" marR="0" rtl="0" algn="l">
              <a:lnSpc>
                <a:spcPct val="90000"/>
              </a:lnSpc>
              <a:spcBef>
                <a:spcPts val="480"/>
              </a:spcBef>
              <a:spcAft>
                <a:spcPts val="0"/>
              </a:spcAft>
              <a:buClr>
                <a:schemeClr val="lt1"/>
              </a:buClr>
              <a:buSzPts val="2200"/>
              <a:buFont typeface="Tahoma"/>
              <a:buChar char="•"/>
            </a:pPr>
            <a:r>
              <a:rPr b="0" i="0" lang="en-US" sz="2200" u="none" cap="none" strike="noStrike">
                <a:solidFill>
                  <a:schemeClr val="lt1"/>
                </a:solidFill>
                <a:latin typeface="Tahoma"/>
                <a:ea typeface="Tahoma"/>
                <a:cs typeface="Tahoma"/>
                <a:sym typeface="Tahoma"/>
              </a:rPr>
              <a:t>Spin has been used to trace logical design errors in distributed systems design, such as operating systems, concurrent algorithms, railway signaling protocols, control software for spacecraft, nuclear power plants, etc</a:t>
            </a:r>
            <a:r>
              <a:rPr b="0" i="0" lang="en-US" sz="2200" u="none" cap="none" strike="noStrike">
                <a:solidFill>
                  <a:schemeClr val="dk1"/>
                </a:solidFill>
                <a:latin typeface="Times New Roman"/>
                <a:ea typeface="Times New Roman"/>
                <a:cs typeface="Times New Roman"/>
                <a:sym typeface="Times New Roman"/>
              </a:rPr>
              <a:t>. </a:t>
            </a:r>
            <a:endParaRPr/>
          </a:p>
          <a:p>
            <a:pPr indent="-203200" lvl="0" marL="342900" marR="0" rtl="0" algn="l">
              <a:lnSpc>
                <a:spcPct val="90000"/>
              </a:lnSpc>
              <a:spcBef>
                <a:spcPts val="480"/>
              </a:spcBef>
              <a:spcAft>
                <a:spcPts val="0"/>
              </a:spcAft>
              <a:buClr>
                <a:schemeClr val="lt1"/>
              </a:buClr>
              <a:buSzPts val="2200"/>
              <a:buFont typeface="Tahoma"/>
              <a:buNone/>
            </a:pPr>
            <a:r>
              <a:t/>
            </a:r>
            <a:endParaRPr b="0" i="0" sz="2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480"/>
              </a:spcBef>
              <a:spcAft>
                <a:spcPts val="0"/>
              </a:spcAft>
              <a:buClr>
                <a:schemeClr val="lt1"/>
              </a:buClr>
              <a:buSzPts val="2200"/>
              <a:buFont typeface="Tahoma"/>
              <a:buChar char="•"/>
            </a:pPr>
            <a:r>
              <a:rPr b="0" i="0" lang="en-US" sz="2200" u="none" cap="none" strike="noStrike">
                <a:solidFill>
                  <a:schemeClr val="lt1"/>
                </a:solidFill>
                <a:latin typeface="Tahoma"/>
                <a:ea typeface="Tahoma"/>
                <a:cs typeface="Tahoma"/>
                <a:sym typeface="Tahoma"/>
              </a:rPr>
              <a:t>The tool checks the logical consistency of a specification and reports on deadlocks, race conditions, different types of incompleteness, etc</a:t>
            </a:r>
            <a:endParaRPr b="0" i="0" sz="2200" u="none" cap="none" strike="noStrike">
              <a:solidFill>
                <a:schemeClr val="dk1"/>
              </a:solidFill>
              <a:latin typeface="Times New Roman"/>
              <a:ea typeface="Times New Roman"/>
              <a:cs typeface="Times New Roman"/>
              <a:sym typeface="Times New Roman"/>
            </a:endParaRPr>
          </a:p>
          <a:p>
            <a:pPr indent="-190500" lvl="0" marL="342900" marR="0" rtl="0" algn="l">
              <a:lnSpc>
                <a:spcPct val="90000"/>
              </a:lnSpc>
              <a:spcBef>
                <a:spcPts val="480"/>
              </a:spcBef>
              <a:spcAft>
                <a:spcPts val="0"/>
              </a:spcAft>
              <a:buClr>
                <a:schemeClr val="lt1"/>
              </a:buClr>
              <a:buSzPts val="2400"/>
              <a:buFont typeface="Tahoma"/>
              <a:buNone/>
            </a:pPr>
            <a:r>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l">
              <a:lnSpc>
                <a:spcPct val="90000"/>
              </a:lnSpc>
              <a:spcBef>
                <a:spcPts val="480"/>
              </a:spcBef>
              <a:spcAft>
                <a:spcPts val="0"/>
              </a:spcAft>
              <a:buClr>
                <a:schemeClr val="lt1"/>
              </a:buClr>
              <a:buSzPts val="2400"/>
              <a:buFont typeface="Tahoma"/>
              <a:buNone/>
            </a:pPr>
            <a:r>
              <a:t/>
            </a:r>
            <a:endParaRPr b="0" i="0" sz="2400" u="none" cap="none" strike="noStrike">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762000" y="362479"/>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Promela Data Types</a:t>
            </a:r>
            <a:endParaRPr/>
          </a:p>
        </p:txBody>
      </p:sp>
      <p:sp>
        <p:nvSpPr>
          <p:cNvPr id="160" name="Google Shape;160;p19"/>
          <p:cNvSpPr txBox="1"/>
          <p:nvPr>
            <p:ph idx="1" type="body"/>
          </p:nvPr>
        </p:nvSpPr>
        <p:spPr>
          <a:xfrm>
            <a:off x="571500" y="1774369"/>
            <a:ext cx="7581899" cy="4592977"/>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FF00"/>
              </a:buClr>
              <a:buSzPts val="2800"/>
              <a:buFont typeface="Tahoma"/>
              <a:buChar char="•"/>
            </a:pPr>
            <a:r>
              <a:rPr b="0" i="0" lang="en-US" sz="2800" u="none" cap="none" strike="noStrike">
                <a:solidFill>
                  <a:srgbClr val="FFFF00"/>
                </a:solidFill>
                <a:latin typeface="Tahoma"/>
                <a:ea typeface="Tahoma"/>
                <a:cs typeface="Tahoma"/>
                <a:sym typeface="Tahoma"/>
              </a:rPr>
              <a:t>Basic types</a:t>
            </a:r>
            <a:endParaRPr/>
          </a:p>
          <a:p>
            <a:pPr indent="-285750" lvl="1" marL="742950" marR="0" rtl="0" algn="l">
              <a:lnSpc>
                <a:spcPct val="100000"/>
              </a:lnSpc>
              <a:spcBef>
                <a:spcPts val="400"/>
              </a:spcBef>
              <a:spcAft>
                <a:spcPts val="0"/>
              </a:spcAft>
              <a:buClr>
                <a:schemeClr val="lt1"/>
              </a:buClr>
              <a:buSzPts val="2000"/>
              <a:buFont typeface="Tahoma"/>
              <a:buChar char="–"/>
            </a:pPr>
            <a:r>
              <a:rPr b="0" i="0" lang="en-US" sz="2000" u="none" cap="none" strike="noStrike">
                <a:solidFill>
                  <a:schemeClr val="lt1"/>
                </a:solidFill>
                <a:latin typeface="Tahoma"/>
                <a:ea typeface="Tahoma"/>
                <a:cs typeface="Tahoma"/>
                <a:sym typeface="Tahoma"/>
              </a:rPr>
              <a:t>bit, bool	1-bit, unsigned</a:t>
            </a:r>
            <a:endParaRPr/>
          </a:p>
          <a:p>
            <a:pPr indent="-285750" lvl="1" marL="742950" marR="0" rtl="0" algn="l">
              <a:lnSpc>
                <a:spcPct val="100000"/>
              </a:lnSpc>
              <a:spcBef>
                <a:spcPts val="400"/>
              </a:spcBef>
              <a:spcAft>
                <a:spcPts val="0"/>
              </a:spcAft>
              <a:buClr>
                <a:schemeClr val="lt1"/>
              </a:buClr>
              <a:buSzPts val="2000"/>
              <a:buFont typeface="Tahoma"/>
              <a:buChar char="–"/>
            </a:pPr>
            <a:r>
              <a:rPr b="0" i="0" lang="en-US" sz="2000" u="none" cap="none" strike="noStrike">
                <a:solidFill>
                  <a:schemeClr val="lt1"/>
                </a:solidFill>
                <a:latin typeface="Tahoma"/>
                <a:ea typeface="Tahoma"/>
                <a:cs typeface="Tahoma"/>
                <a:sym typeface="Tahoma"/>
              </a:rPr>
              <a:t>byte	8-bit, unsigned</a:t>
            </a:r>
            <a:endParaRPr/>
          </a:p>
          <a:p>
            <a:pPr indent="-285750" lvl="1" marL="742950" marR="0" rtl="0" algn="l">
              <a:lnSpc>
                <a:spcPct val="100000"/>
              </a:lnSpc>
              <a:spcBef>
                <a:spcPts val="400"/>
              </a:spcBef>
              <a:spcAft>
                <a:spcPts val="0"/>
              </a:spcAft>
              <a:buClr>
                <a:schemeClr val="lt1"/>
              </a:buClr>
              <a:buSzPts val="2000"/>
              <a:buFont typeface="Tahoma"/>
              <a:buChar char="–"/>
            </a:pPr>
            <a:r>
              <a:rPr b="0" i="0" lang="en-US" sz="2000" u="none" cap="none" strike="noStrike">
                <a:solidFill>
                  <a:schemeClr val="lt1"/>
                </a:solidFill>
                <a:latin typeface="Tahoma"/>
                <a:ea typeface="Tahoma"/>
                <a:cs typeface="Tahoma"/>
                <a:sym typeface="Tahoma"/>
              </a:rPr>
              <a:t>short	16-bit, signed</a:t>
            </a:r>
            <a:endParaRPr/>
          </a:p>
          <a:p>
            <a:pPr indent="-285750" lvl="1" marL="742950" marR="0" rtl="0" algn="l">
              <a:lnSpc>
                <a:spcPct val="100000"/>
              </a:lnSpc>
              <a:spcBef>
                <a:spcPts val="400"/>
              </a:spcBef>
              <a:spcAft>
                <a:spcPts val="0"/>
              </a:spcAft>
              <a:buClr>
                <a:schemeClr val="lt1"/>
              </a:buClr>
              <a:buSzPts val="2000"/>
              <a:buFont typeface="Tahoma"/>
              <a:buChar char="–"/>
            </a:pPr>
            <a:r>
              <a:rPr b="0" i="0" lang="en-US" sz="2000" u="none" cap="none" strike="noStrike">
                <a:solidFill>
                  <a:schemeClr val="lt1"/>
                </a:solidFill>
                <a:latin typeface="Tahoma"/>
                <a:ea typeface="Tahoma"/>
                <a:cs typeface="Tahoma"/>
                <a:sym typeface="Tahoma"/>
              </a:rPr>
              <a:t>int	32-bit, signed</a:t>
            </a:r>
            <a:endParaRPr/>
          </a:p>
          <a:p>
            <a:pPr indent="-285750" lvl="1" marL="742950" marR="0" rtl="0" algn="l">
              <a:lnSpc>
                <a:spcPct val="100000"/>
              </a:lnSpc>
              <a:spcBef>
                <a:spcPts val="320"/>
              </a:spcBef>
              <a:spcAft>
                <a:spcPts val="0"/>
              </a:spcAft>
              <a:buClr>
                <a:schemeClr val="lt1"/>
              </a:buClr>
              <a:buSzPts val="1600"/>
              <a:buFont typeface="Tahoma"/>
              <a:buNone/>
            </a:pPr>
            <a:r>
              <a:t/>
            </a:r>
            <a:endParaRPr b="0" i="0" sz="1600" u="none" cap="none" strike="noStrike">
              <a:solidFill>
                <a:schemeClr val="lt1"/>
              </a:solidFill>
              <a:latin typeface="Tahoma"/>
              <a:ea typeface="Tahoma"/>
              <a:cs typeface="Tahoma"/>
              <a:sym typeface="Tahoma"/>
            </a:endParaRPr>
          </a:p>
        </p:txBody>
      </p:sp>
      <p:sp>
        <p:nvSpPr>
          <p:cNvPr id="161" name="Google Shape;161;p19"/>
          <p:cNvSpPr txBox="1"/>
          <p:nvPr/>
        </p:nvSpPr>
        <p:spPr>
          <a:xfrm>
            <a:off x="1121773" y="3791414"/>
            <a:ext cx="6519453" cy="21880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We also have a special type called </a:t>
            </a:r>
            <a:r>
              <a:rPr b="0" i="0" lang="en-US" sz="2000" u="none" cap="none" strike="noStrike">
                <a:solidFill>
                  <a:srgbClr val="FFFF00"/>
                </a:solidFill>
                <a:latin typeface="Tahoma"/>
                <a:ea typeface="Tahoma"/>
                <a:cs typeface="Tahoma"/>
                <a:sym typeface="Tahoma"/>
              </a:rPr>
              <a:t>mtype</a:t>
            </a:r>
            <a:r>
              <a:rPr b="0" i="0" lang="en-US" sz="2000" u="none" cap="none" strike="noStrike">
                <a:solidFill>
                  <a:schemeClr val="lt1"/>
                </a:solidFill>
                <a:latin typeface="Tahoma"/>
                <a:ea typeface="Tahoma"/>
                <a:cs typeface="Tahoma"/>
                <a:sym typeface="Tahoma"/>
              </a:rPr>
              <a:t> that allows symbolic constants  mtype = {SEND, RECV};</a:t>
            </a:r>
            <a:br>
              <a:rPr b="0" i="0" lang="en-US" sz="2000" u="none" cap="none" strike="noStrike">
                <a:solidFill>
                  <a:schemeClr val="lt1"/>
                </a:solidFill>
                <a:latin typeface="Tahoma"/>
                <a:ea typeface="Tahoma"/>
                <a:cs typeface="Tahoma"/>
                <a:sym typeface="Tahoma"/>
              </a:rPr>
            </a:br>
            <a:endParaRPr b="0" i="0" sz="2000" u="none" cap="none" strike="noStrike">
              <a:solidFill>
                <a:schemeClr val="lt1"/>
              </a:solidFill>
              <a:latin typeface="Tahoma"/>
              <a:ea typeface="Tahoma"/>
              <a:cs typeface="Tahoma"/>
              <a:sym typeface="Tahoma"/>
            </a:endParaRPr>
          </a:p>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Variables can be declared as </a:t>
            </a:r>
            <a:r>
              <a:rPr b="0" i="0" lang="en-US" sz="2000" u="none" cap="none" strike="noStrike">
                <a:solidFill>
                  <a:srgbClr val="FFFF00"/>
                </a:solidFill>
                <a:latin typeface="Tahoma"/>
                <a:ea typeface="Tahoma"/>
                <a:cs typeface="Tahoma"/>
                <a:sym typeface="Tahoma"/>
              </a:rPr>
              <a:t>arrays, </a:t>
            </a:r>
            <a:r>
              <a:rPr b="0" i="0" lang="en-US" sz="2000" u="none" cap="none" strike="noStrike">
                <a:solidFill>
                  <a:schemeClr val="lt1"/>
                </a:solidFill>
                <a:latin typeface="Tahoma"/>
                <a:ea typeface="Tahoma"/>
                <a:cs typeface="Tahoma"/>
                <a:sym typeface="Tahoma"/>
              </a:rPr>
              <a:t>e.g.,  </a:t>
            </a:r>
            <a:r>
              <a:rPr b="0" i="0" lang="en-US" sz="2000" u="none" cap="none" strike="noStrike">
                <a:solidFill>
                  <a:srgbClr val="69D8FF"/>
                </a:solidFill>
                <a:latin typeface="Tahoma"/>
                <a:ea typeface="Tahoma"/>
                <a:cs typeface="Tahoma"/>
                <a:sym typeface="Tahoma"/>
              </a:rPr>
              <a:t>byte state[N]</a:t>
            </a:r>
            <a:br>
              <a:rPr b="0" i="0" lang="en-US" sz="2000" u="none" cap="none" strike="noStrike">
                <a:solidFill>
                  <a:srgbClr val="69D8FF"/>
                </a:solidFill>
                <a:latin typeface="Tahoma"/>
                <a:ea typeface="Tahoma"/>
                <a:cs typeface="Tahoma"/>
                <a:sym typeface="Tahoma"/>
              </a:rPr>
            </a:br>
            <a:r>
              <a:rPr b="0" i="0" lang="en-US" sz="2000" u="none" cap="none" strike="noStrike">
                <a:solidFill>
                  <a:schemeClr val="lt1"/>
                </a:solidFill>
                <a:latin typeface="Tahoma"/>
                <a:ea typeface="Tahoma"/>
                <a:cs typeface="Tahoma"/>
                <a:sym typeface="Tahoma"/>
              </a:rPr>
              <a:t>state[0] = state[3 * i] + 5 * state[7/j];</a:t>
            </a:r>
            <a:endParaRPr/>
          </a:p>
          <a:p>
            <a:pPr indent="0" lvl="1"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ahoma"/>
              <a:ea typeface="Tahoma"/>
              <a:cs typeface="Tahoma"/>
              <a:sym typeface="Tahoma"/>
            </a:endParaRPr>
          </a:p>
          <a:p>
            <a:pPr indent="0" lvl="0" marL="0" marR="0" rtl="0" algn="l">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Multi-dimensional arrays </a:t>
            </a:r>
            <a:r>
              <a:rPr b="0" i="0" lang="en-US" sz="2000" u="none" cap="none" strike="noStrike">
                <a:solidFill>
                  <a:schemeClr val="lt1"/>
                </a:solidFill>
                <a:latin typeface="Tahoma"/>
                <a:ea typeface="Tahoma"/>
                <a:cs typeface="Tahoma"/>
                <a:sym typeface="Tahoma"/>
              </a:rPr>
              <a:t>can be defined indirectly with </a:t>
            </a:r>
            <a:endParaRPr/>
          </a:p>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the help of the </a:t>
            </a:r>
            <a:r>
              <a:rPr b="0" i="0" lang="en-US" sz="2000" u="none" cap="none" strike="noStrike">
                <a:solidFill>
                  <a:srgbClr val="FFFF00"/>
                </a:solidFill>
                <a:latin typeface="Tahoma"/>
                <a:ea typeface="Tahoma"/>
                <a:cs typeface="Tahoma"/>
                <a:sym typeface="Tahoma"/>
              </a:rPr>
              <a:t>typedef </a:t>
            </a:r>
            <a:r>
              <a:rPr b="0" i="0" lang="en-US" sz="2000" u="none" cap="none" strike="noStrike">
                <a:solidFill>
                  <a:schemeClr val="lt1"/>
                </a:solidFill>
                <a:latin typeface="Tahoma"/>
                <a:ea typeface="Tahoma"/>
                <a:cs typeface="Tahoma"/>
                <a:sym typeface="Tahoma"/>
              </a:rPr>
              <a:t>construct.</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p:txBody>
      </p:sp>
      <p:sp>
        <p:nvSpPr>
          <p:cNvPr id="162" name="Google Shape;162;p19"/>
          <p:cNvSpPr txBox="1"/>
          <p:nvPr>
            <p:ph idx="10" type="dt"/>
          </p:nvPr>
        </p:nvSpPr>
        <p:spPr>
          <a:xfrm>
            <a:off x="685800" y="6172200"/>
            <a:ext cx="19049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163" name="Google Shape;163;p19"/>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164" name="Google Shape;164;p19"/>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73"/>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Required Software for SPIN</a:t>
            </a:r>
            <a:endParaRPr/>
          </a:p>
        </p:txBody>
      </p:sp>
      <p:sp>
        <p:nvSpPr>
          <p:cNvPr id="855" name="Google Shape;855;p73"/>
          <p:cNvSpPr txBox="1"/>
          <p:nvPr>
            <p:ph idx="1" type="body"/>
          </p:nvPr>
        </p:nvSpPr>
        <p:spPr>
          <a:xfrm>
            <a:off x="685800" y="1981200"/>
            <a:ext cx="7772400" cy="4648200"/>
          </a:xfrm>
          <a:prstGeom prst="rect">
            <a:avLst/>
          </a:prstGeom>
          <a:noFill/>
          <a:ln>
            <a:noFill/>
          </a:ln>
        </p:spPr>
        <p:txBody>
          <a:bodyPr anchorCtr="0" anchor="t" bIns="91425" lIns="91425" spcFirstLastPara="1" rIns="91425" wrap="square" tIns="91425">
            <a:noAutofit/>
          </a:bodyPr>
          <a:lstStyle/>
          <a:p>
            <a:pPr indent="-203200" lvl="0" marL="342900" marR="0" rtl="0" algn="l">
              <a:lnSpc>
                <a:spcPct val="100000"/>
              </a:lnSpc>
              <a:spcBef>
                <a:spcPts val="0"/>
              </a:spcBef>
              <a:spcAft>
                <a:spcPts val="0"/>
              </a:spcAft>
              <a:buClr>
                <a:schemeClr val="lt1"/>
              </a:buClr>
              <a:buSzPts val="3200"/>
              <a:buFont typeface="Tahoma"/>
              <a:buChar char="•"/>
            </a:pPr>
            <a:r>
              <a:rPr lang="en-US"/>
              <a:t>GCC (needed for SPIN)</a:t>
            </a:r>
            <a:endParaRPr/>
          </a:p>
          <a:p>
            <a:pPr indent="0" lvl="0" marL="203200" rtl="0" algn="l">
              <a:lnSpc>
                <a:spcPct val="100000"/>
              </a:lnSpc>
              <a:spcBef>
                <a:spcPts val="640"/>
              </a:spcBef>
              <a:spcAft>
                <a:spcPts val="0"/>
              </a:spcAft>
              <a:buSzPts val="2000"/>
              <a:buNone/>
            </a:pPr>
            <a:r>
              <a:rPr lang="en-US" sz="2000"/>
              <a:t>GNU Complier Collection - Mingw/Cygwin (Pre- installed for Linux/Unix)</a:t>
            </a:r>
            <a:endParaRPr/>
          </a:p>
          <a:p>
            <a:pPr indent="-203200" lvl="0" marL="342900" marR="0" rtl="0" algn="l">
              <a:lnSpc>
                <a:spcPct val="100000"/>
              </a:lnSpc>
              <a:spcBef>
                <a:spcPts val="640"/>
              </a:spcBef>
              <a:spcAft>
                <a:spcPts val="0"/>
              </a:spcAft>
              <a:buClr>
                <a:schemeClr val="lt1"/>
              </a:buClr>
              <a:buSzPts val="3200"/>
              <a:buFont typeface="Tahoma"/>
              <a:buChar char="•"/>
            </a:pPr>
            <a:r>
              <a:rPr lang="en-US"/>
              <a:t>iSpin – GUI for SPIN</a:t>
            </a:r>
            <a:endParaRPr/>
          </a:p>
          <a:p>
            <a:pPr indent="0" lvl="0" marL="203200" rtl="0" algn="l">
              <a:lnSpc>
                <a:spcPct val="100000"/>
              </a:lnSpc>
              <a:spcBef>
                <a:spcPts val="640"/>
              </a:spcBef>
              <a:spcAft>
                <a:spcPts val="0"/>
              </a:spcAft>
              <a:buSzPts val="2000"/>
              <a:buNone/>
            </a:pPr>
            <a:r>
              <a:rPr lang="en-US" sz="2000"/>
              <a:t>  Visualization</a:t>
            </a:r>
            <a:endParaRPr/>
          </a:p>
          <a:p>
            <a:pPr indent="-203200" lvl="0" marL="342900" marR="0" rtl="0" algn="l">
              <a:lnSpc>
                <a:spcPct val="100000"/>
              </a:lnSpc>
              <a:spcBef>
                <a:spcPts val="640"/>
              </a:spcBef>
              <a:spcAft>
                <a:spcPts val="0"/>
              </a:spcAft>
              <a:buClr>
                <a:schemeClr val="lt1"/>
              </a:buClr>
              <a:buSzPts val="3200"/>
              <a:buFont typeface="Tahoma"/>
              <a:buChar char="•"/>
            </a:pPr>
            <a:r>
              <a:rPr lang="en-US"/>
              <a:t>Tcl/tk (needed for iSpin)</a:t>
            </a:r>
            <a:endParaRPr/>
          </a:p>
          <a:p>
            <a:pPr indent="0" lvl="0" marL="203200" rtl="0" algn="l">
              <a:lnSpc>
                <a:spcPct val="100000"/>
              </a:lnSpc>
              <a:spcBef>
                <a:spcPts val="640"/>
              </a:spcBef>
              <a:spcAft>
                <a:spcPts val="0"/>
              </a:spcAft>
              <a:buSzPts val="2000"/>
              <a:buNone/>
            </a:pPr>
            <a:r>
              <a:rPr lang="en-US" sz="2000"/>
              <a:t>Tool command Language – Powerful</a:t>
            </a:r>
            <a:endParaRPr/>
          </a:p>
          <a:p>
            <a:pPr indent="-203200" lvl="0" marL="342900" marR="0" rtl="0" algn="l">
              <a:lnSpc>
                <a:spcPct val="100000"/>
              </a:lnSpc>
              <a:spcBef>
                <a:spcPts val="640"/>
              </a:spcBef>
              <a:spcAft>
                <a:spcPts val="0"/>
              </a:spcAft>
              <a:buClr>
                <a:schemeClr val="lt1"/>
              </a:buClr>
              <a:buSzPts val="3200"/>
              <a:buFont typeface="Tahoma"/>
              <a:buChar char="•"/>
            </a:pPr>
            <a:r>
              <a:rPr lang="en-US"/>
              <a:t>Graphviz (needed for iSpin)</a:t>
            </a:r>
            <a:endParaRPr/>
          </a:p>
          <a:p>
            <a:pPr indent="0" lvl="0" marL="203200" rtl="0" algn="l">
              <a:lnSpc>
                <a:spcPct val="100000"/>
              </a:lnSpc>
              <a:spcBef>
                <a:spcPts val="640"/>
              </a:spcBef>
              <a:spcAft>
                <a:spcPts val="0"/>
              </a:spcAft>
              <a:buSzPts val="3200"/>
              <a:buNone/>
            </a:pPr>
            <a:r>
              <a:rPr lang="en-US"/>
              <a:t> </a:t>
            </a:r>
            <a:r>
              <a:rPr lang="en-US" sz="2000"/>
              <a:t>graph visualization – Automata view</a:t>
            </a:r>
            <a:endParaRPr/>
          </a:p>
          <a:p>
            <a:pPr indent="0" lvl="0" marL="342900" marR="0" rtl="0" algn="l">
              <a:lnSpc>
                <a:spcPct val="100000"/>
              </a:lnSpc>
              <a:spcBef>
                <a:spcPts val="640"/>
              </a:spcBef>
              <a:spcAft>
                <a:spcPts val="0"/>
              </a:spcAft>
              <a:buClr>
                <a:schemeClr val="lt1"/>
              </a:buClr>
              <a:buSzPts val="3200"/>
              <a:buFont typeface="Tahoma"/>
              <a:buNone/>
            </a:pPr>
            <a:r>
              <a:t/>
            </a:r>
            <a:endParaRPr/>
          </a:p>
          <a:p>
            <a:pPr indent="0" lvl="0" marL="342900" marR="0" rtl="0" algn="l">
              <a:lnSpc>
                <a:spcPct val="100000"/>
              </a:lnSpc>
              <a:spcBef>
                <a:spcPts val="640"/>
              </a:spcBef>
              <a:spcAft>
                <a:spcPts val="0"/>
              </a:spcAft>
              <a:buClr>
                <a:schemeClr val="lt1"/>
              </a:buClr>
              <a:buSzPts val="3200"/>
              <a:buFont typeface="Tahoma"/>
              <a:buNone/>
            </a:pPr>
            <a:r>
              <a:t/>
            </a:r>
            <a:endParaRPr/>
          </a:p>
        </p:txBody>
      </p:sp>
      <p:sp>
        <p:nvSpPr>
          <p:cNvPr id="856" name="Google Shape;856;p73"/>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
        <p:nvSpPr>
          <p:cNvPr id="857" name="Google Shape;857;p73"/>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858" name="Google Shape;858;p73"/>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74"/>
          <p:cNvSpPr txBox="1"/>
          <p:nvPr>
            <p:ph type="title"/>
          </p:nvPr>
        </p:nvSpPr>
        <p:spPr>
          <a:xfrm>
            <a:off x="783537" y="2386225"/>
            <a:ext cx="7772400" cy="13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Verification in SPIN</a:t>
            </a:r>
            <a:endParaRPr/>
          </a:p>
        </p:txBody>
      </p:sp>
      <p:sp>
        <p:nvSpPr>
          <p:cNvPr id="865" name="Google Shape;865;p74"/>
          <p:cNvSpPr txBox="1"/>
          <p:nvPr>
            <p:ph idx="1" type="body"/>
          </p:nvPr>
        </p:nvSpPr>
        <p:spPr>
          <a:xfrm>
            <a:off x="783525" y="3360167"/>
            <a:ext cx="7772400" cy="4572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rPr lang="en-US"/>
              <a:t>Roadmap to verify a software for all types of checks</a:t>
            </a:r>
            <a:endParaRPr/>
          </a:p>
        </p:txBody>
      </p:sp>
      <p:sp>
        <p:nvSpPr>
          <p:cNvPr id="866" name="Google Shape;866;p74"/>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75"/>
          <p:cNvSpPr txBox="1"/>
          <p:nvPr>
            <p:ph type="title"/>
          </p:nvPr>
        </p:nvSpPr>
        <p:spPr>
          <a:xfrm>
            <a:off x="685800" y="8382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Defining a prototype for verification</a:t>
            </a:r>
            <a:endParaRPr/>
          </a:p>
          <a:p>
            <a:pPr indent="0" lvl="0" marL="0" rtl="0" algn="l">
              <a:spcBef>
                <a:spcPts val="0"/>
              </a:spcBef>
              <a:spcAft>
                <a:spcPts val="0"/>
              </a:spcAft>
              <a:buNone/>
            </a:pPr>
            <a:r>
              <a:t/>
            </a:r>
            <a:endParaRPr/>
          </a:p>
        </p:txBody>
      </p:sp>
      <p:sp>
        <p:nvSpPr>
          <p:cNvPr id="873" name="Google Shape;873;p75"/>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t>Build a basic model for verification in promela</a:t>
            </a:r>
            <a:endParaRPr sz="2400"/>
          </a:p>
          <a:p>
            <a:pPr indent="-381000" lvl="0" marL="457200" rtl="0" algn="l">
              <a:spcBef>
                <a:spcPts val="0"/>
              </a:spcBef>
              <a:spcAft>
                <a:spcPts val="0"/>
              </a:spcAft>
              <a:buSzPts val="2400"/>
              <a:buChar char="•"/>
            </a:pPr>
            <a:r>
              <a:rPr lang="en-US" sz="2400"/>
              <a:t>Expressing  - correctness requirements</a:t>
            </a:r>
            <a:endParaRPr sz="2400"/>
          </a:p>
          <a:p>
            <a:pPr indent="-381000" lvl="0" marL="457200" rtl="0" algn="l">
              <a:spcBef>
                <a:spcPts val="0"/>
              </a:spcBef>
              <a:spcAft>
                <a:spcPts val="0"/>
              </a:spcAft>
              <a:buSzPts val="2400"/>
              <a:buChar char="•"/>
            </a:pPr>
            <a:r>
              <a:rPr lang="en-US" sz="2400"/>
              <a:t>Use inline assertions</a:t>
            </a:r>
            <a:endParaRPr sz="2400"/>
          </a:p>
          <a:p>
            <a:pPr indent="-381000" lvl="1" marL="914400" rtl="0" algn="l">
              <a:spcBef>
                <a:spcPts val="0"/>
              </a:spcBef>
              <a:spcAft>
                <a:spcPts val="0"/>
              </a:spcAft>
              <a:buSzPts val="2400"/>
              <a:buChar char="–"/>
            </a:pPr>
            <a:r>
              <a:rPr lang="en-US" sz="2400"/>
              <a:t>End state labels</a:t>
            </a:r>
            <a:endParaRPr sz="2400"/>
          </a:p>
          <a:p>
            <a:pPr indent="-381000" lvl="1" marL="914400" rtl="0" algn="l">
              <a:spcBef>
                <a:spcPts val="0"/>
              </a:spcBef>
              <a:spcAft>
                <a:spcPts val="0"/>
              </a:spcAft>
              <a:buSzPts val="2400"/>
              <a:buChar char="–"/>
            </a:pPr>
            <a:r>
              <a:rPr lang="en-US" sz="2400"/>
              <a:t>Progress state labels</a:t>
            </a:r>
            <a:endParaRPr sz="2400"/>
          </a:p>
          <a:p>
            <a:pPr indent="-381000" lvl="1" marL="914400" rtl="0" algn="l">
              <a:spcBef>
                <a:spcPts val="0"/>
              </a:spcBef>
              <a:spcAft>
                <a:spcPts val="0"/>
              </a:spcAft>
              <a:buSzPts val="2400"/>
              <a:buChar char="–"/>
            </a:pPr>
            <a:r>
              <a:rPr lang="en-US" sz="2400"/>
              <a:t>Acceptance state labels</a:t>
            </a:r>
            <a:endParaRPr sz="2400"/>
          </a:p>
          <a:p>
            <a:pPr indent="-381000" lvl="1" marL="914400" rtl="0" algn="l">
              <a:spcBef>
                <a:spcPts val="0"/>
              </a:spcBef>
              <a:spcAft>
                <a:spcPts val="0"/>
              </a:spcAft>
              <a:buSzPts val="2400"/>
              <a:buChar char="–"/>
            </a:pPr>
            <a:r>
              <a:rPr lang="en-US" sz="2400"/>
              <a:t>LTL properties</a:t>
            </a:r>
            <a:endParaRPr sz="2400"/>
          </a:p>
          <a:p>
            <a:pPr indent="0" lvl="0" marL="0" rtl="0" algn="l">
              <a:spcBef>
                <a:spcPts val="640"/>
              </a:spcBef>
              <a:spcAft>
                <a:spcPts val="0"/>
              </a:spcAft>
              <a:buClr>
                <a:schemeClr val="dk1"/>
              </a:buClr>
              <a:buSzPts val="1100"/>
              <a:buFont typeface="Arial"/>
              <a:buNone/>
            </a:pPr>
            <a:r>
              <a:t/>
            </a:r>
            <a:endParaRPr sz="2400"/>
          </a:p>
          <a:p>
            <a:pPr indent="0" lvl="0" marL="0" rtl="0" algn="l">
              <a:spcBef>
                <a:spcPts val="640"/>
              </a:spcBef>
              <a:spcAft>
                <a:spcPts val="0"/>
              </a:spcAft>
              <a:buNone/>
            </a:pPr>
            <a:r>
              <a:t/>
            </a:r>
            <a:endParaRPr sz="2400"/>
          </a:p>
        </p:txBody>
      </p:sp>
      <p:sp>
        <p:nvSpPr>
          <p:cNvPr id="874" name="Google Shape;874;p75"/>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76"/>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End state </a:t>
            </a:r>
            <a:endParaRPr/>
          </a:p>
        </p:txBody>
      </p:sp>
      <p:sp>
        <p:nvSpPr>
          <p:cNvPr id="881" name="Google Shape;881;p76"/>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t>Since verification language: user must be able to  - make specific assertions about behaviour</a:t>
            </a:r>
            <a:endParaRPr sz="2400"/>
          </a:p>
          <a:p>
            <a:pPr indent="-381000" lvl="0" marL="457200" rtl="0" algn="l">
              <a:spcBef>
                <a:spcPts val="0"/>
              </a:spcBef>
              <a:spcAft>
                <a:spcPts val="0"/>
              </a:spcAft>
              <a:buSzPts val="2400"/>
              <a:buChar char="•"/>
            </a:pPr>
            <a:r>
              <a:rPr lang="en-US" sz="2400"/>
              <a:t>Able to distinguish between normal end state and abno</a:t>
            </a:r>
            <a:r>
              <a:rPr lang="en-US" sz="2400"/>
              <a:t>rmal</a:t>
            </a:r>
            <a:endParaRPr sz="2400"/>
          </a:p>
          <a:p>
            <a:pPr indent="-381000" lvl="0" marL="457200" rtl="0" algn="l">
              <a:spcBef>
                <a:spcPts val="0"/>
              </a:spcBef>
              <a:spcAft>
                <a:spcPts val="0"/>
              </a:spcAft>
              <a:buSzPts val="2400"/>
              <a:buChar char="•"/>
            </a:pPr>
            <a:r>
              <a:rPr lang="en-US" sz="2400"/>
              <a:t>Normal end state: Every process  reaches end of body, all channels empty</a:t>
            </a:r>
            <a:endParaRPr sz="2400"/>
          </a:p>
          <a:p>
            <a:pPr indent="-381000" lvl="0" marL="457200" rtl="0" algn="l">
              <a:spcBef>
                <a:spcPts val="0"/>
              </a:spcBef>
              <a:spcAft>
                <a:spcPts val="0"/>
              </a:spcAft>
              <a:buSzPts val="2400"/>
              <a:buChar char="•"/>
            </a:pPr>
            <a:r>
              <a:rPr lang="en-US" sz="2400"/>
              <a:t>Except  </a:t>
            </a:r>
            <a:r>
              <a:rPr lang="en-US" sz="2400">
                <a:solidFill>
                  <a:srgbClr val="FFFF00"/>
                </a:solidFill>
              </a:rPr>
              <a:t>States which are meant to run always</a:t>
            </a:r>
            <a:r>
              <a:rPr lang="en-US" sz="2400"/>
              <a:t> in background. Like dijkstra/ Watchdog</a:t>
            </a:r>
            <a:endParaRPr sz="2400"/>
          </a:p>
          <a:p>
            <a:pPr indent="-381000" lvl="0" marL="457200" rtl="0" algn="l">
              <a:spcBef>
                <a:spcPts val="0"/>
              </a:spcBef>
              <a:spcAft>
                <a:spcPts val="0"/>
              </a:spcAft>
              <a:buSzPts val="2400"/>
              <a:buChar char="•"/>
            </a:pPr>
            <a:r>
              <a:rPr lang="en-US" sz="2400"/>
              <a:t>Add ‘end’ at the start of the loop</a:t>
            </a:r>
            <a:endParaRPr sz="2400"/>
          </a:p>
          <a:p>
            <a:pPr indent="0" lvl="0" marL="0" rtl="0" algn="l">
              <a:spcBef>
                <a:spcPts val="640"/>
              </a:spcBef>
              <a:spcAft>
                <a:spcPts val="0"/>
              </a:spcAft>
              <a:buNone/>
            </a:pPr>
            <a:r>
              <a:t/>
            </a:r>
            <a:endParaRPr sz="2400"/>
          </a:p>
        </p:txBody>
      </p:sp>
      <p:sp>
        <p:nvSpPr>
          <p:cNvPr id="882" name="Google Shape;882;p76"/>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77"/>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p:txBody>
      </p:sp>
      <p:sp>
        <p:nvSpPr>
          <p:cNvPr id="889" name="Google Shape;889;p77"/>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90" name="Google Shape;890;p77"/>
          <p:cNvPicPr preferRelativeResize="0"/>
          <p:nvPr/>
        </p:nvPicPr>
        <p:blipFill>
          <a:blip r:embed="rId3">
            <a:alphaModFix/>
          </a:blip>
          <a:stretch>
            <a:fillRect/>
          </a:stretch>
        </p:blipFill>
        <p:spPr>
          <a:xfrm>
            <a:off x="0" y="2007973"/>
            <a:ext cx="9144000" cy="2842054"/>
          </a:xfrm>
          <a:prstGeom prst="rect">
            <a:avLst/>
          </a:prstGeom>
          <a:noFill/>
          <a:ln>
            <a:noFill/>
          </a:ln>
        </p:spPr>
      </p:pic>
      <p:pic>
        <p:nvPicPr>
          <p:cNvPr id="891" name="Google Shape;891;p77"/>
          <p:cNvPicPr preferRelativeResize="0"/>
          <p:nvPr/>
        </p:nvPicPr>
        <p:blipFill>
          <a:blip r:embed="rId4">
            <a:alphaModFix/>
          </a:blip>
          <a:stretch>
            <a:fillRect/>
          </a:stretch>
        </p:blipFill>
        <p:spPr>
          <a:xfrm>
            <a:off x="685800" y="5429250"/>
            <a:ext cx="5048250" cy="819150"/>
          </a:xfrm>
          <a:prstGeom prst="rect">
            <a:avLst/>
          </a:prstGeom>
          <a:noFill/>
          <a:ln>
            <a:noFill/>
          </a:ln>
        </p:spPr>
      </p:pic>
      <p:sp>
        <p:nvSpPr>
          <p:cNvPr id="892" name="Google Shape;892;p77"/>
          <p:cNvSpPr txBox="1"/>
          <p:nvPr/>
        </p:nvSpPr>
        <p:spPr>
          <a:xfrm>
            <a:off x="6556375" y="5463300"/>
            <a:ext cx="2005500" cy="14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E599"/>
                </a:solidFill>
                <a:latin typeface="Tahoma"/>
                <a:ea typeface="Tahoma"/>
                <a:cs typeface="Tahoma"/>
                <a:sym typeface="Tahoma"/>
              </a:rPr>
              <a:t>Since init never terminates</a:t>
            </a:r>
            <a:endParaRPr sz="1800">
              <a:solidFill>
                <a:srgbClr val="FFE599"/>
              </a:solidFill>
              <a:latin typeface="Tahoma"/>
              <a:ea typeface="Tahoma"/>
              <a:cs typeface="Tahoma"/>
              <a:sym typeface="Tahoma"/>
            </a:endParaRPr>
          </a:p>
        </p:txBody>
      </p:sp>
      <p:cxnSp>
        <p:nvCxnSpPr>
          <p:cNvPr id="893" name="Google Shape;893;p77"/>
          <p:cNvCxnSpPr/>
          <p:nvPr/>
        </p:nvCxnSpPr>
        <p:spPr>
          <a:xfrm rot="10800000">
            <a:off x="5123700" y="5685150"/>
            <a:ext cx="1414200" cy="924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78"/>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p78"/>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p:txBody>
      </p:sp>
      <p:sp>
        <p:nvSpPr>
          <p:cNvPr id="901" name="Google Shape;901;p78"/>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02" name="Google Shape;902;p78"/>
          <p:cNvPicPr preferRelativeResize="0"/>
          <p:nvPr/>
        </p:nvPicPr>
        <p:blipFill>
          <a:blip r:embed="rId3">
            <a:alphaModFix/>
          </a:blip>
          <a:stretch>
            <a:fillRect/>
          </a:stretch>
        </p:blipFill>
        <p:spPr>
          <a:xfrm>
            <a:off x="0" y="2007973"/>
            <a:ext cx="9144000" cy="2842054"/>
          </a:xfrm>
          <a:prstGeom prst="rect">
            <a:avLst/>
          </a:prstGeom>
          <a:noFill/>
          <a:ln>
            <a:noFill/>
          </a:ln>
        </p:spPr>
      </p:pic>
      <p:pic>
        <p:nvPicPr>
          <p:cNvPr id="903" name="Google Shape;903;p78"/>
          <p:cNvPicPr preferRelativeResize="0"/>
          <p:nvPr/>
        </p:nvPicPr>
        <p:blipFill>
          <a:blip r:embed="rId4">
            <a:alphaModFix/>
          </a:blip>
          <a:stretch>
            <a:fillRect/>
          </a:stretch>
        </p:blipFill>
        <p:spPr>
          <a:xfrm>
            <a:off x="0" y="2916133"/>
            <a:ext cx="9143999" cy="2244934"/>
          </a:xfrm>
          <a:prstGeom prst="rect">
            <a:avLst/>
          </a:prstGeom>
          <a:noFill/>
          <a:ln>
            <a:noFill/>
          </a:ln>
        </p:spPr>
      </p:pic>
      <p:sp>
        <p:nvSpPr>
          <p:cNvPr id="904" name="Google Shape;904;p78"/>
          <p:cNvSpPr txBox="1"/>
          <p:nvPr/>
        </p:nvSpPr>
        <p:spPr>
          <a:xfrm>
            <a:off x="2212375" y="5406900"/>
            <a:ext cx="2005500" cy="14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E599"/>
                </a:solidFill>
                <a:latin typeface="Tahoma"/>
                <a:ea typeface="Tahoma"/>
                <a:cs typeface="Tahoma"/>
                <a:sym typeface="Tahoma"/>
              </a:rPr>
              <a:t>Notifies that the do loop is an on going process</a:t>
            </a:r>
            <a:endParaRPr sz="1800">
              <a:solidFill>
                <a:srgbClr val="FFE599"/>
              </a:solidFill>
              <a:latin typeface="Tahoma"/>
              <a:ea typeface="Tahoma"/>
              <a:cs typeface="Tahoma"/>
              <a:sym typeface="Tahoma"/>
            </a:endParaRPr>
          </a:p>
        </p:txBody>
      </p:sp>
      <p:cxnSp>
        <p:nvCxnSpPr>
          <p:cNvPr id="905" name="Google Shape;905;p78"/>
          <p:cNvCxnSpPr/>
          <p:nvPr/>
        </p:nvCxnSpPr>
        <p:spPr>
          <a:xfrm rot="10800000">
            <a:off x="539475" y="4215600"/>
            <a:ext cx="1589700" cy="1395600"/>
          </a:xfrm>
          <a:prstGeom prst="straightConnector1">
            <a:avLst/>
          </a:prstGeom>
          <a:noFill/>
          <a:ln cap="flat" cmpd="sng" w="28575">
            <a:solidFill>
              <a:srgbClr val="00FF00"/>
            </a:solidFill>
            <a:prstDash val="solid"/>
            <a:round/>
            <a:headEnd len="med" w="med" type="none"/>
            <a:tailEnd len="med" w="med" type="triangle"/>
          </a:ln>
        </p:spPr>
      </p:cxnSp>
      <p:sp>
        <p:nvSpPr>
          <p:cNvPr id="906" name="Google Shape;906;p78"/>
          <p:cNvSpPr txBox="1"/>
          <p:nvPr/>
        </p:nvSpPr>
        <p:spPr>
          <a:xfrm>
            <a:off x="4869525" y="5406900"/>
            <a:ext cx="3405900" cy="14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00"/>
                </a:solidFill>
                <a:latin typeface="Tahoma"/>
                <a:ea typeface="Tahoma"/>
                <a:cs typeface="Tahoma"/>
                <a:sym typeface="Tahoma"/>
              </a:rPr>
              <a:t>Example of on going processes are monitoring guard processes</a:t>
            </a:r>
            <a:endParaRPr sz="2000">
              <a:solidFill>
                <a:srgbClr val="FFFF00"/>
              </a:solidFill>
              <a:latin typeface="Tahoma"/>
              <a:ea typeface="Tahoma"/>
              <a:cs typeface="Tahoma"/>
              <a:sym typeface="Tahom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79"/>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Progress state</a:t>
            </a:r>
            <a:endParaRPr/>
          </a:p>
        </p:txBody>
      </p:sp>
      <p:sp>
        <p:nvSpPr>
          <p:cNvPr id="913" name="Google Shape;913;p79"/>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2000"/>
              <a:t>A progress label states the requirement that the labeled global state must be visited infinitely often in any infinite system execution.</a:t>
            </a:r>
            <a:endParaRPr sz="2000"/>
          </a:p>
          <a:p>
            <a:pPr indent="0" lvl="0" marL="0" rtl="0" algn="l">
              <a:spcBef>
                <a:spcPts val="640"/>
              </a:spcBef>
              <a:spcAft>
                <a:spcPts val="0"/>
              </a:spcAft>
              <a:buClr>
                <a:schemeClr val="dk1"/>
              </a:buClr>
              <a:buSzPts val="1100"/>
              <a:buFont typeface="Arial"/>
              <a:buNone/>
            </a:pPr>
            <a:r>
              <a:rPr lang="en-US" sz="2000"/>
              <a:t> Any violation of this requirement can be reported by the verifier as a non-progress cycle.</a:t>
            </a:r>
            <a:endParaRPr sz="2000"/>
          </a:p>
          <a:p>
            <a:pPr indent="0" lvl="0" marL="0" rtl="0" algn="l">
              <a:spcBef>
                <a:spcPts val="640"/>
              </a:spcBef>
              <a:spcAft>
                <a:spcPts val="0"/>
              </a:spcAft>
              <a:buClr>
                <a:schemeClr val="dk1"/>
              </a:buClr>
              <a:buSzPts val="1100"/>
              <a:buFont typeface="Arial"/>
              <a:buNone/>
            </a:pPr>
            <a:r>
              <a:t/>
            </a:r>
            <a:endParaRPr sz="2000"/>
          </a:p>
          <a:p>
            <a:pPr indent="0" lvl="0" marL="0" rtl="0" algn="l">
              <a:spcBef>
                <a:spcPts val="640"/>
              </a:spcBef>
              <a:spcAft>
                <a:spcPts val="0"/>
              </a:spcAft>
              <a:buClr>
                <a:schemeClr val="dk1"/>
              </a:buClr>
              <a:buSzPts val="1100"/>
              <a:buFont typeface="Arial"/>
              <a:buNone/>
            </a:pPr>
            <a:r>
              <a:rPr lang="en-US" sz="2000"/>
              <a:t>EXAMPLES</a:t>
            </a:r>
            <a:endParaRPr sz="2000"/>
          </a:p>
          <a:p>
            <a:pPr indent="0" lvl="0" marL="0" rtl="0" algn="l">
              <a:spcBef>
                <a:spcPts val="640"/>
              </a:spcBef>
              <a:spcAft>
                <a:spcPts val="0"/>
              </a:spcAft>
              <a:buClr>
                <a:schemeClr val="dk1"/>
              </a:buClr>
              <a:buSzPts val="1100"/>
              <a:buFont typeface="Arial"/>
              <a:buNone/>
            </a:pPr>
            <a:r>
              <a:rPr lang="en-US" sz="2000"/>
              <a:t>active proctype dijkstra()</a:t>
            </a:r>
            <a:endParaRPr sz="2000"/>
          </a:p>
          <a:p>
            <a:pPr indent="0" lvl="0" marL="0" rtl="0" algn="l">
              <a:spcBef>
                <a:spcPts val="640"/>
              </a:spcBef>
              <a:spcAft>
                <a:spcPts val="0"/>
              </a:spcAft>
              <a:buClr>
                <a:schemeClr val="dk1"/>
              </a:buClr>
              <a:buSzPts val="1100"/>
              <a:buFont typeface="Arial"/>
              <a:buNone/>
            </a:pPr>
            <a:r>
              <a:rPr lang="en-US" sz="2000"/>
              <a:t>{	do</a:t>
            </a:r>
            <a:endParaRPr sz="2000"/>
          </a:p>
          <a:p>
            <a:pPr indent="0" lvl="0" marL="0" rtl="0" algn="l">
              <a:spcBef>
                <a:spcPts val="640"/>
              </a:spcBef>
              <a:spcAft>
                <a:spcPts val="0"/>
              </a:spcAft>
              <a:buClr>
                <a:schemeClr val="dk1"/>
              </a:buClr>
              <a:buSzPts val="1100"/>
              <a:buFont typeface="Arial"/>
              <a:buNone/>
            </a:pPr>
            <a:r>
              <a:rPr lang="en-US" sz="2000"/>
              <a:t>	:: sema!p -&gt;</a:t>
            </a:r>
            <a:endParaRPr sz="2000"/>
          </a:p>
          <a:p>
            <a:pPr indent="0" lvl="0" marL="0" rtl="0" algn="l">
              <a:spcBef>
                <a:spcPts val="640"/>
              </a:spcBef>
              <a:spcAft>
                <a:spcPts val="0"/>
              </a:spcAft>
              <a:buClr>
                <a:schemeClr val="dk1"/>
              </a:buClr>
              <a:buSzPts val="1100"/>
              <a:buFont typeface="Arial"/>
              <a:buNone/>
            </a:pPr>
            <a:r>
              <a:rPr lang="en-US" sz="2000">
                <a:solidFill>
                  <a:srgbClr val="FFFF00"/>
                </a:solidFill>
              </a:rPr>
              <a:t>progress</a:t>
            </a:r>
            <a:r>
              <a:rPr lang="en-US" sz="2000"/>
              <a:t>:	sema?v</a:t>
            </a:r>
            <a:endParaRPr sz="2000"/>
          </a:p>
          <a:p>
            <a:pPr indent="0" lvl="0" marL="0" rtl="0" algn="l">
              <a:spcBef>
                <a:spcPts val="640"/>
              </a:spcBef>
              <a:spcAft>
                <a:spcPts val="0"/>
              </a:spcAft>
              <a:buClr>
                <a:schemeClr val="dk1"/>
              </a:buClr>
              <a:buSzPts val="1100"/>
              <a:buFont typeface="Arial"/>
              <a:buNone/>
            </a:pPr>
            <a:r>
              <a:rPr lang="en-US" sz="2000"/>
              <a:t>	od	</a:t>
            </a:r>
            <a:endParaRPr sz="2000"/>
          </a:p>
          <a:p>
            <a:pPr indent="0" lvl="0" marL="0" rtl="0" algn="l">
              <a:spcBef>
                <a:spcPts val="640"/>
              </a:spcBef>
              <a:spcAft>
                <a:spcPts val="0"/>
              </a:spcAft>
              <a:buClr>
                <a:schemeClr val="dk1"/>
              </a:buClr>
              <a:buSzPts val="1100"/>
              <a:buFont typeface="Arial"/>
              <a:buNone/>
            </a:pPr>
            <a:r>
              <a:rPr lang="en-US" sz="2000"/>
              <a:t>}</a:t>
            </a:r>
            <a:endParaRPr sz="2000"/>
          </a:p>
          <a:p>
            <a:pPr indent="0" lvl="0" marL="0" rtl="0" algn="l">
              <a:spcBef>
                <a:spcPts val="640"/>
              </a:spcBef>
              <a:spcAft>
                <a:spcPts val="0"/>
              </a:spcAft>
              <a:buNone/>
            </a:pPr>
            <a:r>
              <a:t/>
            </a:r>
            <a:endParaRPr sz="2000"/>
          </a:p>
        </p:txBody>
      </p:sp>
      <p:sp>
        <p:nvSpPr>
          <p:cNvPr id="914" name="Google Shape;914;p79"/>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80"/>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Never {} and accept {}</a:t>
            </a:r>
            <a:endParaRPr/>
          </a:p>
        </p:txBody>
      </p:sp>
      <p:sp>
        <p:nvSpPr>
          <p:cNvPr id="921" name="Google Shape;921;p80"/>
          <p:cNvSpPr txBox="1"/>
          <p:nvPr>
            <p:ph idx="1" type="body"/>
          </p:nvPr>
        </p:nvSpPr>
        <p:spPr>
          <a:xfrm>
            <a:off x="685800" y="17526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lang="en-US" sz="1600"/>
              <a:t>Let p and q be two boolean expressions and consider the property that</a:t>
            </a:r>
            <a:endParaRPr sz="1600"/>
          </a:p>
          <a:p>
            <a:pPr indent="0" lvl="0" marL="0" rtl="0" algn="l">
              <a:spcBef>
                <a:spcPts val="640"/>
              </a:spcBef>
              <a:spcAft>
                <a:spcPts val="0"/>
              </a:spcAft>
              <a:buClr>
                <a:schemeClr val="dk1"/>
              </a:buClr>
              <a:buSzPts val="1100"/>
              <a:buFont typeface="Arial"/>
              <a:buNone/>
            </a:pPr>
            <a:r>
              <a:rPr lang="en-US" sz="1600"/>
              <a:t>``</a:t>
            </a:r>
            <a:r>
              <a:rPr b="1" lang="en-US" sz="1600"/>
              <a:t>along every computation, each system state in which p is true (a p-state) is eventually followed by a q-state</a:t>
            </a:r>
            <a:r>
              <a:rPr lang="en-US" sz="1600"/>
              <a:t>''</a:t>
            </a:r>
            <a:endParaRPr sz="1600"/>
          </a:p>
          <a:p>
            <a:pPr indent="0" lvl="0" marL="0" rtl="0" algn="l">
              <a:spcBef>
                <a:spcPts val="640"/>
              </a:spcBef>
              <a:spcAft>
                <a:spcPts val="0"/>
              </a:spcAft>
              <a:buClr>
                <a:schemeClr val="dk1"/>
              </a:buClr>
              <a:buSzPts val="1100"/>
              <a:buFont typeface="Arial"/>
              <a:buNone/>
            </a:pPr>
            <a:r>
              <a:rPr lang="en-US" sz="1600"/>
              <a:t>The following never claim verifies whether the property holds; i.e., it will detect any violation of the property:</a:t>
            </a:r>
            <a:endParaRPr sz="1600"/>
          </a:p>
          <a:p>
            <a:pPr indent="0" lvl="0" marL="0" rtl="0" algn="l">
              <a:spcBef>
                <a:spcPts val="640"/>
              </a:spcBef>
              <a:spcAft>
                <a:spcPts val="0"/>
              </a:spcAft>
              <a:buClr>
                <a:schemeClr val="dk1"/>
              </a:buClr>
              <a:buSzPts val="1100"/>
              <a:buFont typeface="Arial"/>
              <a:buNone/>
            </a:pPr>
            <a:r>
              <a:rPr lang="en-US" sz="1600">
                <a:solidFill>
                  <a:srgbClr val="FFFF00"/>
                </a:solidFill>
              </a:rPr>
              <a:t>never</a:t>
            </a:r>
            <a:r>
              <a:rPr lang="en-US" sz="1600"/>
              <a:t> {</a:t>
            </a:r>
            <a:endParaRPr sz="1600"/>
          </a:p>
          <a:p>
            <a:pPr indent="0" lvl="0" marL="0" rtl="0" algn="l">
              <a:spcBef>
                <a:spcPts val="640"/>
              </a:spcBef>
              <a:spcAft>
                <a:spcPts val="0"/>
              </a:spcAft>
              <a:buClr>
                <a:schemeClr val="dk1"/>
              </a:buClr>
              <a:buSzPts val="1100"/>
              <a:buFont typeface="Arial"/>
              <a:buNone/>
            </a:pPr>
            <a:r>
              <a:rPr lang="en-US" sz="1600"/>
              <a:t>    do</a:t>
            </a:r>
            <a:endParaRPr sz="1600"/>
          </a:p>
          <a:p>
            <a:pPr indent="0" lvl="0" marL="0" rtl="0" algn="l">
              <a:spcBef>
                <a:spcPts val="640"/>
              </a:spcBef>
              <a:spcAft>
                <a:spcPts val="0"/>
              </a:spcAft>
              <a:buClr>
                <a:schemeClr val="dk1"/>
              </a:buClr>
              <a:buSzPts val="1100"/>
              <a:buFont typeface="Arial"/>
              <a:buNone/>
            </a:pPr>
            <a:r>
              <a:rPr lang="en-US" sz="1600"/>
              <a:t>    :: p -&gt; break</a:t>
            </a:r>
            <a:endParaRPr sz="1600"/>
          </a:p>
          <a:p>
            <a:pPr indent="0" lvl="0" marL="0" rtl="0" algn="l">
              <a:spcBef>
                <a:spcPts val="640"/>
              </a:spcBef>
              <a:spcAft>
                <a:spcPts val="0"/>
              </a:spcAft>
              <a:buClr>
                <a:schemeClr val="dk1"/>
              </a:buClr>
              <a:buSzPts val="1100"/>
              <a:buFont typeface="Arial"/>
              <a:buNone/>
            </a:pPr>
            <a:r>
              <a:rPr lang="en-US" sz="1600"/>
              <a:t>    :: true   	 /* or equivalently: (p || !p) */</a:t>
            </a:r>
            <a:endParaRPr sz="1600"/>
          </a:p>
          <a:p>
            <a:pPr indent="0" lvl="0" marL="0" rtl="0" algn="l">
              <a:spcBef>
                <a:spcPts val="640"/>
              </a:spcBef>
              <a:spcAft>
                <a:spcPts val="0"/>
              </a:spcAft>
              <a:buClr>
                <a:schemeClr val="dk1"/>
              </a:buClr>
              <a:buSzPts val="1100"/>
              <a:buFont typeface="Arial"/>
              <a:buNone/>
            </a:pPr>
            <a:r>
              <a:rPr lang="en-US" sz="1600"/>
              <a:t>    od;</a:t>
            </a:r>
            <a:endParaRPr sz="1600"/>
          </a:p>
          <a:p>
            <a:pPr indent="0" lvl="0" marL="0" rtl="0" algn="l">
              <a:spcBef>
                <a:spcPts val="640"/>
              </a:spcBef>
              <a:spcAft>
                <a:spcPts val="0"/>
              </a:spcAft>
              <a:buClr>
                <a:schemeClr val="dk1"/>
              </a:buClr>
              <a:buSzPts val="1100"/>
              <a:buFont typeface="Arial"/>
              <a:buNone/>
            </a:pPr>
            <a:r>
              <a:rPr lang="en-US" sz="1600">
                <a:solidFill>
                  <a:srgbClr val="FFFF00"/>
                </a:solidFill>
              </a:rPr>
              <a:t>accept</a:t>
            </a:r>
            <a:r>
              <a:rPr lang="en-US" sz="1600"/>
              <a:t>:</a:t>
            </a:r>
            <a:endParaRPr sz="1600"/>
          </a:p>
          <a:p>
            <a:pPr indent="0" lvl="0" marL="0" rtl="0" algn="l">
              <a:spcBef>
                <a:spcPts val="640"/>
              </a:spcBef>
              <a:spcAft>
                <a:spcPts val="0"/>
              </a:spcAft>
              <a:buClr>
                <a:schemeClr val="dk1"/>
              </a:buClr>
              <a:buSzPts val="1100"/>
              <a:buFont typeface="Arial"/>
              <a:buNone/>
            </a:pPr>
            <a:r>
              <a:rPr lang="en-US" sz="1600"/>
              <a:t>    do</a:t>
            </a:r>
            <a:endParaRPr sz="1600"/>
          </a:p>
          <a:p>
            <a:pPr indent="0" lvl="0" marL="0" rtl="0" algn="l">
              <a:spcBef>
                <a:spcPts val="640"/>
              </a:spcBef>
              <a:spcAft>
                <a:spcPts val="0"/>
              </a:spcAft>
              <a:buClr>
                <a:schemeClr val="dk1"/>
              </a:buClr>
              <a:buSzPts val="1100"/>
              <a:buFont typeface="Arial"/>
              <a:buNone/>
            </a:pPr>
            <a:r>
              <a:rPr lang="en-US" sz="1600"/>
              <a:t>    :: !q</a:t>
            </a:r>
            <a:endParaRPr sz="1600"/>
          </a:p>
          <a:p>
            <a:pPr indent="0" lvl="0" marL="0" rtl="0" algn="l">
              <a:spcBef>
                <a:spcPts val="640"/>
              </a:spcBef>
              <a:spcAft>
                <a:spcPts val="0"/>
              </a:spcAft>
              <a:buClr>
                <a:schemeClr val="dk1"/>
              </a:buClr>
              <a:buSzPts val="1100"/>
              <a:buFont typeface="Arial"/>
              <a:buNone/>
            </a:pPr>
            <a:r>
              <a:rPr lang="en-US" sz="1600"/>
              <a:t>    od</a:t>
            </a:r>
            <a:endParaRPr sz="1600"/>
          </a:p>
          <a:p>
            <a:pPr indent="0" lvl="0" marL="0" rtl="0" algn="l">
              <a:spcBef>
                <a:spcPts val="640"/>
              </a:spcBef>
              <a:spcAft>
                <a:spcPts val="0"/>
              </a:spcAft>
              <a:buClr>
                <a:schemeClr val="dk1"/>
              </a:buClr>
              <a:buSzPts val="1100"/>
              <a:buFont typeface="Arial"/>
              <a:buNone/>
            </a:pPr>
            <a:r>
              <a:rPr lang="en-US" sz="1600"/>
              <a:t>}</a:t>
            </a:r>
            <a:endParaRPr sz="1600"/>
          </a:p>
          <a:p>
            <a:pPr indent="0" lvl="0" marL="0" rtl="0" algn="l">
              <a:spcBef>
                <a:spcPts val="640"/>
              </a:spcBef>
              <a:spcAft>
                <a:spcPts val="0"/>
              </a:spcAft>
              <a:buClr>
                <a:schemeClr val="dk1"/>
              </a:buClr>
              <a:buSzPts val="1100"/>
              <a:buFont typeface="Arial"/>
              <a:buNone/>
            </a:pPr>
            <a:r>
              <a:t/>
            </a:r>
            <a:endParaRPr sz="1600"/>
          </a:p>
          <a:p>
            <a:pPr indent="0" lvl="0" marL="0" rtl="0" algn="l">
              <a:spcBef>
                <a:spcPts val="640"/>
              </a:spcBef>
              <a:spcAft>
                <a:spcPts val="0"/>
              </a:spcAft>
              <a:buNone/>
            </a:pPr>
            <a:r>
              <a:t/>
            </a:r>
            <a:endParaRPr sz="1600"/>
          </a:p>
        </p:txBody>
      </p:sp>
      <p:sp>
        <p:nvSpPr>
          <p:cNvPr id="922" name="Google Shape;922;p80"/>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81"/>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Mutual exclusion problem</a:t>
            </a:r>
            <a:endParaRPr/>
          </a:p>
        </p:txBody>
      </p:sp>
      <p:sp>
        <p:nvSpPr>
          <p:cNvPr id="929" name="Google Shape;929;p81"/>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2000"/>
              <a:t>If two or more concurrent processes execute the same code and access the same data, there is a potential problem that they may overwrite each others results and corrupt the data. </a:t>
            </a:r>
            <a:endParaRPr sz="2000"/>
          </a:p>
          <a:p>
            <a:pPr indent="0" lvl="0" marL="0" rtl="0" algn="l">
              <a:spcBef>
                <a:spcPts val="640"/>
              </a:spcBef>
              <a:spcAft>
                <a:spcPts val="0"/>
              </a:spcAft>
              <a:buNone/>
            </a:pPr>
            <a:r>
              <a:t/>
            </a:r>
            <a:endParaRPr sz="2000"/>
          </a:p>
          <a:p>
            <a:pPr indent="0" lvl="0" marL="0" rtl="0" algn="l">
              <a:spcBef>
                <a:spcPts val="640"/>
              </a:spcBef>
              <a:spcAft>
                <a:spcPts val="0"/>
              </a:spcAft>
              <a:buNone/>
            </a:pPr>
            <a:r>
              <a:rPr lang="en-US" sz="2000"/>
              <a:t>The mutual exclusion problem - problem of </a:t>
            </a:r>
            <a:r>
              <a:rPr lang="en-US" sz="2000">
                <a:solidFill>
                  <a:srgbClr val="FFFF00"/>
                </a:solidFill>
              </a:rPr>
              <a:t>restricting access</a:t>
            </a:r>
            <a:r>
              <a:rPr lang="en-US" sz="2000"/>
              <a:t> to a critical section in the code to a </a:t>
            </a:r>
            <a:r>
              <a:rPr lang="en-US" sz="2000">
                <a:solidFill>
                  <a:srgbClr val="FFFF00"/>
                </a:solidFill>
              </a:rPr>
              <a:t>single process</a:t>
            </a:r>
            <a:r>
              <a:rPr lang="en-US" sz="2000"/>
              <a:t> at a time, assuming only the indivisibility of read and write instructions. </a:t>
            </a:r>
            <a:endParaRPr sz="2000"/>
          </a:p>
          <a:p>
            <a:pPr indent="0" lvl="0" marL="0" rtl="0" algn="l">
              <a:spcBef>
                <a:spcPts val="640"/>
              </a:spcBef>
              <a:spcAft>
                <a:spcPts val="0"/>
              </a:spcAft>
              <a:buNone/>
            </a:pPr>
            <a:r>
              <a:t/>
            </a:r>
            <a:endParaRPr sz="2000"/>
          </a:p>
          <a:p>
            <a:pPr indent="0" lvl="0" marL="0" rtl="0" algn="l">
              <a:spcBef>
                <a:spcPts val="640"/>
              </a:spcBef>
              <a:spcAft>
                <a:spcPts val="0"/>
              </a:spcAft>
              <a:buClr>
                <a:schemeClr val="dk1"/>
              </a:buClr>
              <a:buSzPts val="1100"/>
              <a:buFont typeface="Arial"/>
              <a:buNone/>
            </a:pPr>
            <a:r>
              <a:rPr lang="en-US" sz="2000"/>
              <a:t>The problem was first described by </a:t>
            </a:r>
            <a:r>
              <a:rPr lang="en-US" sz="2000">
                <a:solidFill>
                  <a:srgbClr val="FFFF00"/>
                </a:solidFill>
              </a:rPr>
              <a:t>Edsger Dijkstra.</a:t>
            </a:r>
            <a:endParaRPr sz="2000">
              <a:solidFill>
                <a:srgbClr val="FFFF00"/>
              </a:solidFill>
            </a:endParaRPr>
          </a:p>
          <a:p>
            <a:pPr indent="0" lvl="0" marL="0" rtl="0" algn="l">
              <a:spcBef>
                <a:spcPts val="640"/>
              </a:spcBef>
              <a:spcAft>
                <a:spcPts val="0"/>
              </a:spcAft>
              <a:buNone/>
            </a:pPr>
            <a:r>
              <a:t/>
            </a:r>
            <a:endParaRPr sz="2000"/>
          </a:p>
        </p:txBody>
      </p:sp>
      <p:sp>
        <p:nvSpPr>
          <p:cNvPr id="930" name="Google Shape;930;p81"/>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82"/>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937" name="Google Shape;937;p82"/>
          <p:cNvPicPr preferRelativeResize="0"/>
          <p:nvPr/>
        </p:nvPicPr>
        <p:blipFill rotWithShape="1">
          <a:blip r:embed="rId3">
            <a:alphaModFix/>
          </a:blip>
          <a:srcRect b="41796" l="0" r="77321" t="0"/>
          <a:stretch/>
        </p:blipFill>
        <p:spPr>
          <a:xfrm>
            <a:off x="3378175" y="574225"/>
            <a:ext cx="3672697" cy="6283776"/>
          </a:xfrm>
          <a:prstGeom prst="rect">
            <a:avLst/>
          </a:prstGeom>
          <a:noFill/>
          <a:ln>
            <a:noFill/>
          </a:ln>
        </p:spPr>
      </p:pic>
      <p:sp>
        <p:nvSpPr>
          <p:cNvPr id="938" name="Google Shape;938;p82"/>
          <p:cNvSpPr txBox="1"/>
          <p:nvPr/>
        </p:nvSpPr>
        <p:spPr>
          <a:xfrm>
            <a:off x="7129400" y="5851500"/>
            <a:ext cx="2227500" cy="9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C9DAF8"/>
                </a:solidFill>
                <a:latin typeface="Tahoma"/>
                <a:ea typeface="Tahoma"/>
                <a:cs typeface="Tahoma"/>
                <a:sym typeface="Tahoma"/>
              </a:rPr>
              <a:t>To make sure no two mutex enter the critical section</a:t>
            </a:r>
            <a:endParaRPr>
              <a:solidFill>
                <a:srgbClr val="C9DAF8"/>
              </a:solidFill>
              <a:latin typeface="Tahoma"/>
              <a:ea typeface="Tahoma"/>
              <a:cs typeface="Tahoma"/>
              <a:sym typeface="Tahoma"/>
            </a:endParaRPr>
          </a:p>
        </p:txBody>
      </p:sp>
      <p:cxnSp>
        <p:nvCxnSpPr>
          <p:cNvPr id="939" name="Google Shape;939;p82"/>
          <p:cNvCxnSpPr/>
          <p:nvPr/>
        </p:nvCxnSpPr>
        <p:spPr>
          <a:xfrm flipH="1" rot="10800000">
            <a:off x="2240100" y="3614650"/>
            <a:ext cx="2597100" cy="18600"/>
          </a:xfrm>
          <a:prstGeom prst="straightConnector1">
            <a:avLst/>
          </a:prstGeom>
          <a:noFill/>
          <a:ln cap="flat" cmpd="sng" w="28575">
            <a:solidFill>
              <a:srgbClr val="A4C2F4"/>
            </a:solidFill>
            <a:prstDash val="solid"/>
            <a:round/>
            <a:headEnd len="med" w="med" type="none"/>
            <a:tailEnd len="med" w="med" type="triangle"/>
          </a:ln>
        </p:spPr>
      </p:cxnSp>
      <p:cxnSp>
        <p:nvCxnSpPr>
          <p:cNvPr id="940" name="Google Shape;940;p82"/>
          <p:cNvCxnSpPr/>
          <p:nvPr/>
        </p:nvCxnSpPr>
        <p:spPr>
          <a:xfrm>
            <a:off x="2175400" y="3808875"/>
            <a:ext cx="2717400" cy="1404900"/>
          </a:xfrm>
          <a:prstGeom prst="straightConnector1">
            <a:avLst/>
          </a:prstGeom>
          <a:noFill/>
          <a:ln cap="flat" cmpd="sng" w="28575">
            <a:solidFill>
              <a:srgbClr val="A4C2F4"/>
            </a:solidFill>
            <a:prstDash val="solid"/>
            <a:round/>
            <a:headEnd len="med" w="med" type="none"/>
            <a:tailEnd len="med" w="med" type="triangle"/>
          </a:ln>
        </p:spPr>
      </p:cxnSp>
      <p:sp>
        <p:nvSpPr>
          <p:cNvPr id="941" name="Google Shape;941;p82"/>
          <p:cNvSpPr txBox="1"/>
          <p:nvPr/>
        </p:nvSpPr>
        <p:spPr>
          <a:xfrm>
            <a:off x="151300" y="3405613"/>
            <a:ext cx="26712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C9DAF8"/>
                </a:solidFill>
                <a:latin typeface="Tahoma"/>
                <a:ea typeface="Tahoma"/>
                <a:cs typeface="Tahoma"/>
                <a:sym typeface="Tahoma"/>
              </a:rPr>
              <a:t>Critical section</a:t>
            </a:r>
            <a:endParaRPr sz="2400">
              <a:solidFill>
                <a:srgbClr val="C9DAF8"/>
              </a:solidFill>
              <a:latin typeface="Tahoma"/>
              <a:ea typeface="Tahoma"/>
              <a:cs typeface="Tahoma"/>
              <a:sym typeface="Tahoma"/>
            </a:endParaRPr>
          </a:p>
        </p:txBody>
      </p:sp>
      <p:cxnSp>
        <p:nvCxnSpPr>
          <p:cNvPr id="942" name="Google Shape;942;p82"/>
          <p:cNvCxnSpPr>
            <a:stCxn id="938" idx="1"/>
          </p:cNvCxnSpPr>
          <p:nvPr/>
        </p:nvCxnSpPr>
        <p:spPr>
          <a:xfrm rot="10800000">
            <a:off x="6464000" y="6295050"/>
            <a:ext cx="665400" cy="18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More…</a:t>
            </a:r>
            <a:endParaRPr/>
          </a:p>
        </p:txBody>
      </p:sp>
      <p:sp>
        <p:nvSpPr>
          <p:cNvPr id="170" name="Google Shape;170;p20"/>
          <p:cNvSpPr txBox="1"/>
          <p:nvPr>
            <p:ph idx="1" type="body"/>
          </p:nvPr>
        </p:nvSpPr>
        <p:spPr>
          <a:xfrm>
            <a:off x="685800" y="1650380"/>
            <a:ext cx="7772400" cy="444562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lt1"/>
              </a:buClr>
              <a:buSzPts val="2000"/>
              <a:buFont typeface="Tahoma"/>
              <a:buChar char="•"/>
            </a:pPr>
            <a:r>
              <a:rPr lang="en-US" sz="2000"/>
              <a:t> </a:t>
            </a:r>
            <a:r>
              <a:rPr lang="en-US" sz="2800"/>
              <a:t>Operators and assignments: mostly like C or Java</a:t>
            </a:r>
            <a:endParaRPr/>
          </a:p>
          <a:p>
            <a:pPr indent="-177800" lvl="0" marL="342900" marR="0" rtl="0" algn="l">
              <a:lnSpc>
                <a:spcPct val="100000"/>
              </a:lnSpc>
              <a:spcBef>
                <a:spcPts val="640"/>
              </a:spcBef>
              <a:spcAft>
                <a:spcPts val="0"/>
              </a:spcAft>
              <a:buClr>
                <a:schemeClr val="lt1"/>
              </a:buClr>
              <a:buSzPts val="2800"/>
              <a:buFont typeface="Tahoma"/>
              <a:buChar char="•"/>
            </a:pPr>
            <a:r>
              <a:rPr lang="en-US" sz="2800"/>
              <a:t> define statements work as in C</a:t>
            </a:r>
            <a:endParaRPr/>
          </a:p>
          <a:p>
            <a:pPr indent="0" lvl="0" marL="203200" rtl="0" algn="l">
              <a:lnSpc>
                <a:spcPct val="100000"/>
              </a:lnSpc>
              <a:spcBef>
                <a:spcPts val="640"/>
              </a:spcBef>
              <a:spcAft>
                <a:spcPts val="0"/>
              </a:spcAft>
              <a:buSzPts val="2800"/>
              <a:buNone/>
            </a:pPr>
            <a:r>
              <a:rPr lang="en-US" sz="2800"/>
              <a:t>    #define N 10 </a:t>
            </a:r>
            <a:endParaRPr/>
          </a:p>
          <a:p>
            <a:pPr indent="0" lvl="0" marL="203200" rtl="0" algn="l">
              <a:lnSpc>
                <a:spcPct val="100000"/>
              </a:lnSpc>
              <a:spcBef>
                <a:spcPts val="640"/>
              </a:spcBef>
              <a:spcAft>
                <a:spcPts val="0"/>
              </a:spcAft>
              <a:buSzPts val="2800"/>
              <a:buNone/>
            </a:pPr>
            <a:r>
              <a:rPr lang="en-US" sz="2800"/>
              <a:t>    #define    sum(a,b)    ((a)+(b)</a:t>
            </a:r>
            <a:endParaRPr/>
          </a:p>
          <a:p>
            <a:pPr indent="-177800" lvl="0" marL="342900" marR="0" rtl="0" algn="l">
              <a:lnSpc>
                <a:spcPct val="100000"/>
              </a:lnSpc>
              <a:spcBef>
                <a:spcPts val="640"/>
              </a:spcBef>
              <a:spcAft>
                <a:spcPts val="0"/>
              </a:spcAft>
              <a:buClr>
                <a:schemeClr val="lt1"/>
              </a:buClr>
              <a:buSzPts val="2800"/>
              <a:buFont typeface="Tahoma"/>
              <a:buChar char="•"/>
            </a:pPr>
            <a:r>
              <a:rPr lang="en-US" sz="2800"/>
              <a:t> The printf statement works as in C</a:t>
            </a:r>
            <a:endParaRPr/>
          </a:p>
          <a:p>
            <a:pPr indent="-177800" lvl="0" marL="342900" marR="0" rtl="0" algn="l">
              <a:lnSpc>
                <a:spcPct val="100000"/>
              </a:lnSpc>
              <a:spcBef>
                <a:spcPts val="640"/>
              </a:spcBef>
              <a:spcAft>
                <a:spcPts val="0"/>
              </a:spcAft>
              <a:buClr>
                <a:schemeClr val="lt1"/>
              </a:buClr>
              <a:buSzPts val="2800"/>
              <a:buFont typeface="Tahoma"/>
              <a:buChar char="•"/>
            </a:pPr>
            <a:r>
              <a:rPr lang="en-US" sz="2800"/>
              <a:t> PROMELA has a </a:t>
            </a:r>
            <a:r>
              <a:rPr lang="en-US" sz="2800">
                <a:solidFill>
                  <a:srgbClr val="FFFF00"/>
                </a:solidFill>
              </a:rPr>
              <a:t>skip</a:t>
            </a:r>
            <a:r>
              <a:rPr lang="en-US" sz="2800"/>
              <a:t> statement: increases the instruction pointer but does nothing else</a:t>
            </a:r>
            <a:endParaRPr/>
          </a:p>
          <a:p>
            <a:pPr indent="-12700" lvl="0" marL="342900" marR="0" rtl="0" algn="l">
              <a:lnSpc>
                <a:spcPct val="100000"/>
              </a:lnSpc>
              <a:spcBef>
                <a:spcPts val="640"/>
              </a:spcBef>
              <a:spcAft>
                <a:spcPts val="0"/>
              </a:spcAft>
              <a:buClr>
                <a:schemeClr val="lt1"/>
              </a:buClr>
              <a:buSzPts val="2000"/>
              <a:buFont typeface="Tahoma"/>
              <a:buNone/>
            </a:pPr>
            <a:r>
              <a:t/>
            </a:r>
            <a:endParaRPr sz="2000"/>
          </a:p>
        </p:txBody>
      </p:sp>
      <p:sp>
        <p:nvSpPr>
          <p:cNvPr id="171" name="Google Shape;171;p20"/>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
        <p:nvSpPr>
          <p:cNvPr id="172" name="Google Shape;172;p20"/>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173" name="Google Shape;173;p20"/>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83"/>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949" name="Google Shape;949;p83"/>
          <p:cNvPicPr preferRelativeResize="0"/>
          <p:nvPr/>
        </p:nvPicPr>
        <p:blipFill rotWithShape="1">
          <a:blip r:embed="rId3">
            <a:alphaModFix/>
          </a:blip>
          <a:srcRect b="33399" l="63038" r="24414" t="11703"/>
          <a:stretch/>
        </p:blipFill>
        <p:spPr>
          <a:xfrm>
            <a:off x="5223100" y="56375"/>
            <a:ext cx="1968675" cy="5742025"/>
          </a:xfrm>
          <a:prstGeom prst="rect">
            <a:avLst/>
          </a:prstGeom>
          <a:noFill/>
          <a:ln>
            <a:noFill/>
          </a:ln>
        </p:spPr>
      </p:pic>
      <p:pic>
        <p:nvPicPr>
          <p:cNvPr id="950" name="Google Shape;950;p83"/>
          <p:cNvPicPr preferRelativeResize="0"/>
          <p:nvPr/>
        </p:nvPicPr>
        <p:blipFill rotWithShape="1">
          <a:blip r:embed="rId4">
            <a:alphaModFix/>
          </a:blip>
          <a:srcRect b="31192" l="63564" r="21549" t="12021"/>
          <a:stretch/>
        </p:blipFill>
        <p:spPr>
          <a:xfrm>
            <a:off x="983100" y="103775"/>
            <a:ext cx="2220524" cy="5647227"/>
          </a:xfrm>
          <a:prstGeom prst="rect">
            <a:avLst/>
          </a:prstGeom>
          <a:noFill/>
          <a:ln>
            <a:noFill/>
          </a:ln>
        </p:spPr>
      </p:pic>
      <p:sp>
        <p:nvSpPr>
          <p:cNvPr id="951" name="Google Shape;951;p83"/>
          <p:cNvSpPr txBox="1"/>
          <p:nvPr>
            <p:ph type="title"/>
          </p:nvPr>
        </p:nvSpPr>
        <p:spPr>
          <a:xfrm>
            <a:off x="868053" y="5918950"/>
            <a:ext cx="6773700" cy="69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Automata views of the preocesses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84"/>
          <p:cNvSpPr txBox="1"/>
          <p:nvPr>
            <p:ph type="title"/>
          </p:nvPr>
        </p:nvSpPr>
        <p:spPr>
          <a:xfrm>
            <a:off x="685800" y="609600"/>
            <a:ext cx="77724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Quick Debugging the model</a:t>
            </a:r>
            <a:endParaRPr/>
          </a:p>
        </p:txBody>
      </p:sp>
      <p:sp>
        <p:nvSpPr>
          <p:cNvPr id="958" name="Google Shape;958;p84"/>
          <p:cNvSpPr txBox="1"/>
          <p:nvPr>
            <p:ph idx="1" type="body"/>
          </p:nvPr>
        </p:nvSpPr>
        <p:spPr>
          <a:xfrm>
            <a:off x="685800" y="1981200"/>
            <a:ext cx="7772400" cy="41148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t>Simulation run to catch errors</a:t>
            </a:r>
            <a:endParaRPr sz="2400"/>
          </a:p>
          <a:p>
            <a:pPr indent="-381000" lvl="0" marL="457200" rtl="0" algn="l">
              <a:spcBef>
                <a:spcPts val="0"/>
              </a:spcBef>
              <a:spcAft>
                <a:spcPts val="0"/>
              </a:spcAft>
              <a:buSzPts val="2400"/>
              <a:buChar char="•"/>
            </a:pPr>
            <a:r>
              <a:rPr lang="en-US" sz="2400"/>
              <a:t>Specify paths, else random path simulation</a:t>
            </a:r>
            <a:endParaRPr sz="2400"/>
          </a:p>
          <a:p>
            <a:pPr indent="-381000" lvl="0" marL="457200" rtl="0" algn="l">
              <a:spcBef>
                <a:spcPts val="0"/>
              </a:spcBef>
              <a:spcAft>
                <a:spcPts val="0"/>
              </a:spcAft>
              <a:buSzPts val="2400"/>
              <a:buChar char="•"/>
            </a:pPr>
            <a:r>
              <a:rPr lang="en-US" sz="2400"/>
              <a:t>Generate a verifier</a:t>
            </a:r>
            <a:endParaRPr sz="2400"/>
          </a:p>
          <a:p>
            <a:pPr indent="0" lvl="0" marL="0" rtl="0" algn="l">
              <a:spcBef>
                <a:spcPts val="640"/>
              </a:spcBef>
              <a:spcAft>
                <a:spcPts val="0"/>
              </a:spcAft>
              <a:buClr>
                <a:schemeClr val="dk1"/>
              </a:buClr>
              <a:buSzPts val="1100"/>
              <a:buFont typeface="Arial"/>
              <a:buNone/>
            </a:pPr>
            <a:r>
              <a:t/>
            </a:r>
            <a:endParaRPr sz="2400"/>
          </a:p>
          <a:p>
            <a:pPr indent="0" lvl="0" marL="0" rtl="0" algn="l">
              <a:spcBef>
                <a:spcPts val="640"/>
              </a:spcBef>
              <a:spcAft>
                <a:spcPts val="0"/>
              </a:spcAft>
              <a:buNone/>
            </a:pPr>
            <a:r>
              <a:t/>
            </a:r>
            <a:endParaRPr sz="2400"/>
          </a:p>
        </p:txBody>
      </p:sp>
      <p:sp>
        <p:nvSpPr>
          <p:cNvPr id="959" name="Google Shape;959;p84"/>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85"/>
          <p:cNvSpPr txBox="1"/>
          <p:nvPr>
            <p:ph type="title"/>
          </p:nvPr>
        </p:nvSpPr>
        <p:spPr>
          <a:xfrm>
            <a:off x="655320" y="1752600"/>
            <a:ext cx="7772400" cy="4070131"/>
          </a:xfrm>
          <a:prstGeom prst="rect">
            <a:avLst/>
          </a:prstGeom>
          <a:noFill/>
          <a:ln cap="flat" cmpd="sng" w="9525">
            <a:solidFill>
              <a:srgbClr val="69D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SPIN Demo </a:t>
            </a:r>
            <a:br>
              <a:rPr b="0" i="0" lang="en-US" sz="4400" u="none" cap="none" strike="noStrike">
                <a:solidFill>
                  <a:schemeClr val="folHlink"/>
                </a:solidFill>
                <a:latin typeface="Tahoma"/>
                <a:ea typeface="Tahoma"/>
                <a:cs typeface="Tahoma"/>
                <a:sym typeface="Tahoma"/>
              </a:rPr>
            </a:br>
            <a:r>
              <a:rPr b="0" i="0" lang="en-US" sz="4400" u="none" cap="none" strike="noStrike">
                <a:solidFill>
                  <a:schemeClr val="folHlink"/>
                </a:solidFill>
                <a:latin typeface="Tahoma"/>
                <a:ea typeface="Tahoma"/>
                <a:cs typeface="Tahoma"/>
                <a:sym typeface="Tahoma"/>
              </a:rPr>
              <a:t>Illustration of random, interactive</a:t>
            </a:r>
            <a:br>
              <a:rPr lang="en-US"/>
            </a:br>
            <a:r>
              <a:rPr b="0" i="0" lang="en-US" sz="4400" u="none" cap="none" strike="noStrike">
                <a:solidFill>
                  <a:schemeClr val="folHlink"/>
                </a:solidFill>
                <a:latin typeface="Tahoma"/>
                <a:ea typeface="Tahoma"/>
                <a:cs typeface="Tahoma"/>
                <a:sym typeface="Tahoma"/>
              </a:rPr>
              <a:t>and guided simulation</a:t>
            </a:r>
            <a:br>
              <a:rPr b="0" i="0" lang="en-US" sz="4400" u="none" cap="none" strike="noStrike">
                <a:solidFill>
                  <a:schemeClr val="folHlink"/>
                </a:solidFill>
                <a:latin typeface="Tahoma"/>
                <a:ea typeface="Tahoma"/>
                <a:cs typeface="Tahoma"/>
                <a:sym typeface="Tahoma"/>
              </a:rPr>
            </a:br>
            <a:br>
              <a:rPr b="0" i="0" lang="en-US" sz="4400" u="none" cap="none" strike="noStrike">
                <a:solidFill>
                  <a:schemeClr val="folHlink"/>
                </a:solidFill>
                <a:latin typeface="Tahoma"/>
                <a:ea typeface="Tahoma"/>
                <a:cs typeface="Tahoma"/>
                <a:sym typeface="Tahoma"/>
              </a:rPr>
            </a:br>
            <a:r>
              <a:rPr b="0" i="0" lang="en-US" sz="4400" u="none" cap="none" strike="noStrike">
                <a:solidFill>
                  <a:schemeClr val="folHlink"/>
                </a:solidFill>
                <a:latin typeface="Tahoma"/>
                <a:ea typeface="Tahoma"/>
                <a:cs typeface="Tahoma"/>
                <a:sym typeface="Tahoma"/>
              </a:rPr>
              <a:t>Illustration of DFS</a:t>
            </a:r>
            <a:endParaRPr/>
          </a:p>
        </p:txBody>
      </p:sp>
    </p:spTree>
  </p:cSld>
  <p:clrMapOvr>
    <a:masterClrMapping/>
  </p:clrMapOvr>
  <p:transition spd="slow">
    <p:fade thruBlk="1"/>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86"/>
          <p:cNvSpPr txBox="1"/>
          <p:nvPr>
            <p:ph type="title"/>
          </p:nvPr>
        </p:nvSpPr>
        <p:spPr>
          <a:xfrm>
            <a:off x="685800" y="45720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Two Modes of Using SPIN</a:t>
            </a:r>
            <a:endParaRPr/>
          </a:p>
        </p:txBody>
      </p:sp>
      <p:sp>
        <p:nvSpPr>
          <p:cNvPr id="972" name="Google Shape;972;p86"/>
          <p:cNvSpPr txBox="1"/>
          <p:nvPr>
            <p:ph idx="1" type="body"/>
          </p:nvPr>
        </p:nvSpPr>
        <p:spPr>
          <a:xfrm>
            <a:off x="495300" y="1828800"/>
            <a:ext cx="7772400" cy="4114800"/>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rgbClr val="FFFF00"/>
              </a:buClr>
              <a:buSzPts val="648"/>
              <a:buFont typeface="Tahoma"/>
              <a:buNone/>
            </a:pPr>
            <a:r>
              <a:rPr b="0" i="0" lang="en-US" sz="2590" u="none" cap="none" strike="noStrike">
                <a:solidFill>
                  <a:srgbClr val="FFFF00"/>
                </a:solidFill>
                <a:latin typeface="Tahoma"/>
                <a:ea typeface="Tahoma"/>
                <a:cs typeface="Tahoma"/>
                <a:sym typeface="Tahoma"/>
              </a:rPr>
              <a:t>1. As a Simulator </a:t>
            </a:r>
            <a:endParaRPr/>
          </a:p>
          <a:p>
            <a:pPr indent="0" lvl="1" marL="457200" marR="0" rtl="0" algn="l">
              <a:lnSpc>
                <a:spcPct val="100000"/>
              </a:lnSpc>
              <a:spcBef>
                <a:spcPts val="518"/>
              </a:spcBef>
              <a:spcAft>
                <a:spcPts val="0"/>
              </a:spcAft>
              <a:buClr>
                <a:schemeClr val="lt1"/>
              </a:buClr>
              <a:buSzPts val="648"/>
              <a:buFont typeface="Tahoma"/>
              <a:buNone/>
            </a:pPr>
            <a:r>
              <a:rPr b="0" i="0" lang="en-US" sz="2590" u="none" cap="none" strike="noStrike">
                <a:solidFill>
                  <a:schemeClr val="lt1"/>
                </a:solidFill>
                <a:latin typeface="Tahoma"/>
                <a:ea typeface="Tahoma"/>
                <a:cs typeface="Tahoma"/>
                <a:sym typeface="Tahoma"/>
              </a:rPr>
              <a:t>	</a:t>
            </a:r>
            <a:r>
              <a:rPr b="0" i="0" lang="en-US" sz="2590" u="none" cap="none" strike="noStrike">
                <a:solidFill>
                  <a:srgbClr val="99FF66"/>
                </a:solidFill>
                <a:latin typeface="Tahoma"/>
                <a:ea typeface="Tahoma"/>
                <a:cs typeface="Tahoma"/>
                <a:sym typeface="Tahoma"/>
              </a:rPr>
              <a:t>- for quick impression of system behavior:</a:t>
            </a:r>
            <a:endParaRPr/>
          </a:p>
          <a:p>
            <a:pPr indent="-228600" lvl="3" marL="1600200" rtl="0" algn="l">
              <a:lnSpc>
                <a:spcPct val="100000"/>
              </a:lnSpc>
              <a:spcBef>
                <a:spcPts val="370"/>
              </a:spcBef>
              <a:spcAft>
                <a:spcPts val="0"/>
              </a:spcAft>
              <a:buSzPts val="1801"/>
              <a:buChar char="–"/>
            </a:pPr>
            <a:r>
              <a:rPr lang="en-US" sz="1850"/>
              <a:t>random, interactive and </a:t>
            </a:r>
            <a:r>
              <a:rPr b="0" i="0" lang="en-US" sz="1850" u="none" cap="none" strike="noStrike">
                <a:solidFill>
                  <a:schemeClr val="lt1"/>
                </a:solidFill>
                <a:latin typeface="Tahoma"/>
                <a:ea typeface="Tahoma"/>
                <a:cs typeface="Tahoma"/>
                <a:sym typeface="Tahoma"/>
              </a:rPr>
              <a:t>guided simulation</a:t>
            </a:r>
            <a:endParaRPr/>
          </a:p>
          <a:p>
            <a:pPr indent="-228600" lvl="3" marL="1600200" marR="0" rtl="0" algn="l">
              <a:lnSpc>
                <a:spcPct val="100000"/>
              </a:lnSpc>
              <a:spcBef>
                <a:spcPts val="370"/>
              </a:spcBef>
              <a:spcAft>
                <a:spcPts val="0"/>
              </a:spcAft>
              <a:buClr>
                <a:schemeClr val="lt1"/>
              </a:buClr>
              <a:buSzPts val="1801"/>
              <a:buFont typeface="Tahoma"/>
              <a:buNone/>
            </a:pPr>
            <a:r>
              <a:t/>
            </a:r>
            <a:endParaRPr b="0" i="0" sz="1850" u="none" cap="none" strike="noStrike">
              <a:solidFill>
                <a:schemeClr val="lt1"/>
              </a:solidFill>
              <a:latin typeface="Tahoma"/>
              <a:ea typeface="Tahoma"/>
              <a:cs typeface="Tahoma"/>
              <a:sym typeface="Tahoma"/>
            </a:endParaRPr>
          </a:p>
          <a:p>
            <a:pPr indent="0" lvl="1" marL="457200" marR="0" rtl="0" algn="l">
              <a:lnSpc>
                <a:spcPct val="100000"/>
              </a:lnSpc>
              <a:spcBef>
                <a:spcPts val="518"/>
              </a:spcBef>
              <a:spcAft>
                <a:spcPts val="0"/>
              </a:spcAft>
              <a:buClr>
                <a:srgbClr val="FFFF00"/>
              </a:buClr>
              <a:buSzPts val="648"/>
              <a:buFont typeface="Tahoma"/>
              <a:buNone/>
            </a:pPr>
            <a:r>
              <a:rPr b="0" i="0" lang="en-US" sz="2590" u="none" cap="none" strike="noStrike">
                <a:solidFill>
                  <a:srgbClr val="FFFF00"/>
                </a:solidFill>
                <a:latin typeface="Tahoma"/>
                <a:ea typeface="Tahoma"/>
                <a:cs typeface="Tahoma"/>
                <a:sym typeface="Tahoma"/>
              </a:rPr>
              <a:t>2. As a Verifier </a:t>
            </a:r>
            <a:endParaRPr/>
          </a:p>
          <a:p>
            <a:pPr indent="0" lvl="1" marL="457200" marR="0" rtl="0" algn="l">
              <a:lnSpc>
                <a:spcPct val="100000"/>
              </a:lnSpc>
              <a:spcBef>
                <a:spcPts val="518"/>
              </a:spcBef>
              <a:spcAft>
                <a:spcPts val="0"/>
              </a:spcAft>
              <a:buClr>
                <a:srgbClr val="FFFF00"/>
              </a:buClr>
              <a:buSzPts val="648"/>
              <a:buFont typeface="Tahoma"/>
              <a:buNone/>
            </a:pPr>
            <a:r>
              <a:rPr b="0" i="0" lang="en-US" sz="2590" u="none" cap="none" strike="noStrike">
                <a:solidFill>
                  <a:srgbClr val="FFFF00"/>
                </a:solidFill>
                <a:latin typeface="Tahoma"/>
                <a:ea typeface="Tahoma"/>
                <a:cs typeface="Tahoma"/>
                <a:sym typeface="Tahoma"/>
              </a:rPr>
              <a:t>	- </a:t>
            </a:r>
            <a:r>
              <a:rPr b="0" i="0" lang="en-US" sz="2590" u="none" cap="none" strike="noStrike">
                <a:solidFill>
                  <a:srgbClr val="99FF66"/>
                </a:solidFill>
                <a:latin typeface="Tahoma"/>
                <a:ea typeface="Tahoma"/>
                <a:cs typeface="Tahoma"/>
                <a:sym typeface="Tahoma"/>
              </a:rPr>
              <a:t>to check assertions and temporal formulae</a:t>
            </a:r>
            <a:endParaRPr/>
          </a:p>
          <a:p>
            <a:pPr indent="0" lvl="1" marL="457200" marR="0" rtl="0" algn="l">
              <a:lnSpc>
                <a:spcPct val="100000"/>
              </a:lnSpc>
              <a:spcBef>
                <a:spcPts val="518"/>
              </a:spcBef>
              <a:spcAft>
                <a:spcPts val="0"/>
              </a:spcAft>
              <a:buClr>
                <a:schemeClr val="lt1"/>
              </a:buClr>
              <a:buSzPts val="648"/>
              <a:buFont typeface="Tahoma"/>
              <a:buNone/>
            </a:pPr>
            <a:r>
              <a:rPr b="0" i="0" lang="en-US" sz="2590" u="none" cap="none" strike="noStrike">
                <a:solidFill>
                  <a:schemeClr val="lt1"/>
                </a:solidFill>
                <a:latin typeface="Tahoma"/>
                <a:ea typeface="Tahoma"/>
                <a:cs typeface="Tahoma"/>
                <a:sym typeface="Tahoma"/>
              </a:rPr>
              <a:t>	- </a:t>
            </a:r>
            <a:r>
              <a:rPr b="0" i="0" lang="en-US" sz="2590" u="none" cap="none" strike="noStrike">
                <a:solidFill>
                  <a:srgbClr val="99FF66"/>
                </a:solidFill>
                <a:latin typeface="Tahoma"/>
                <a:ea typeface="Tahoma"/>
                <a:cs typeface="Tahoma"/>
                <a:sym typeface="Tahoma"/>
              </a:rPr>
              <a:t>to generate counterexample</a:t>
            </a:r>
            <a:r>
              <a:rPr b="0" i="0" lang="en-US" sz="2590" u="none" cap="none" strike="noStrike">
                <a:solidFill>
                  <a:schemeClr val="lt1"/>
                </a:solidFill>
                <a:latin typeface="Tahoma"/>
                <a:ea typeface="Tahoma"/>
                <a:cs typeface="Tahoma"/>
                <a:sym typeface="Tahoma"/>
              </a:rPr>
              <a:t> and use 			simulation for illustrating.</a:t>
            </a:r>
            <a:endParaRPr/>
          </a:p>
        </p:txBody>
      </p:sp>
      <p:sp>
        <p:nvSpPr>
          <p:cNvPr id="973" name="Google Shape;973;p86"/>
          <p:cNvSpPr txBox="1"/>
          <p:nvPr>
            <p:ph idx="10" type="dt"/>
          </p:nvPr>
        </p:nvSpPr>
        <p:spPr>
          <a:xfrm>
            <a:off x="685800" y="6172200"/>
            <a:ext cx="19049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350"/>
              <a:buFont typeface="Times New Roman"/>
              <a:buNone/>
            </a:pPr>
            <a:r>
              <a:rPr lang="en-US"/>
              <a:t>2019</a:t>
            </a:r>
            <a:endParaRPr/>
          </a:p>
        </p:txBody>
      </p:sp>
      <p:sp>
        <p:nvSpPr>
          <p:cNvPr id="974" name="Google Shape;974;p86"/>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975" name="Google Shape;975;p86"/>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87"/>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Random Simulation</a:t>
            </a:r>
            <a:endParaRPr/>
          </a:p>
        </p:txBody>
      </p:sp>
      <p:sp>
        <p:nvSpPr>
          <p:cNvPr id="981" name="Google Shape;981;p87"/>
          <p:cNvSpPr txBox="1"/>
          <p:nvPr>
            <p:ph idx="1" type="body"/>
          </p:nvPr>
        </p:nvSpPr>
        <p:spPr>
          <a:xfrm>
            <a:off x="685800" y="1345324"/>
            <a:ext cx="7772400" cy="4750676"/>
          </a:xfrm>
          <a:prstGeom prst="rect">
            <a:avLst/>
          </a:prstGeom>
          <a:noFill/>
          <a:ln>
            <a:noFill/>
          </a:ln>
        </p:spPr>
        <p:txBody>
          <a:bodyPr anchorCtr="0" anchor="t" bIns="91425" lIns="91425" spcFirstLastPara="1" rIns="91425" wrap="square" tIns="91425">
            <a:noAutofit/>
          </a:bodyPr>
          <a:lstStyle/>
          <a:p>
            <a:pPr indent="-203200" lvl="0" marL="342900" marR="0" rtl="0" algn="l">
              <a:lnSpc>
                <a:spcPct val="100000"/>
              </a:lnSpc>
              <a:spcBef>
                <a:spcPts val="0"/>
              </a:spcBef>
              <a:spcAft>
                <a:spcPts val="0"/>
              </a:spcAft>
              <a:buClr>
                <a:schemeClr val="lt1"/>
              </a:buClr>
              <a:buSzPts val="3200"/>
              <a:buFont typeface="Tahoma"/>
              <a:buChar char="•"/>
            </a:pPr>
            <a:r>
              <a:rPr lang="en-US"/>
              <a:t> </a:t>
            </a:r>
            <a:r>
              <a:rPr lang="en-US" sz="1800"/>
              <a:t>In a random simulation, SPIN randomly chooses a branch at a choice point</a:t>
            </a:r>
            <a:r>
              <a:rPr lang="en-US"/>
              <a:t>. </a:t>
            </a:r>
            <a:endParaRPr/>
          </a:p>
          <a:p>
            <a:pPr indent="0" lvl="0" marL="342900" marR="0" rtl="0" algn="l">
              <a:lnSpc>
                <a:spcPct val="100000"/>
              </a:lnSpc>
              <a:spcBef>
                <a:spcPts val="640"/>
              </a:spcBef>
              <a:spcAft>
                <a:spcPts val="0"/>
              </a:spcAft>
              <a:buClr>
                <a:schemeClr val="lt1"/>
              </a:buClr>
              <a:buSzPts val="3200"/>
              <a:buFont typeface="Tahoma"/>
              <a:buNone/>
            </a:pPr>
            <a:r>
              <a:t/>
            </a:r>
            <a:endParaRPr/>
          </a:p>
        </p:txBody>
      </p:sp>
      <p:sp>
        <p:nvSpPr>
          <p:cNvPr id="982" name="Google Shape;982;p87"/>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983" name="Google Shape;983;p87"/>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pic>
        <p:nvPicPr>
          <p:cNvPr id="984" name="Google Shape;984;p87"/>
          <p:cNvPicPr preferRelativeResize="0"/>
          <p:nvPr/>
        </p:nvPicPr>
        <p:blipFill rotWithShape="1">
          <a:blip r:embed="rId3">
            <a:alphaModFix/>
          </a:blip>
          <a:srcRect b="0" l="0" r="0" t="0"/>
          <a:stretch/>
        </p:blipFill>
        <p:spPr>
          <a:xfrm>
            <a:off x="1989082" y="2186645"/>
            <a:ext cx="5620407" cy="3804252"/>
          </a:xfrm>
          <a:prstGeom prst="rect">
            <a:avLst/>
          </a:prstGeom>
          <a:noFill/>
          <a:ln>
            <a:noFill/>
          </a:ln>
        </p:spPr>
      </p:pic>
      <p:sp>
        <p:nvSpPr>
          <p:cNvPr id="985" name="Google Shape;985;p87"/>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88"/>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Interactive Simulation</a:t>
            </a:r>
            <a:endParaRPr/>
          </a:p>
        </p:txBody>
      </p:sp>
      <p:sp>
        <p:nvSpPr>
          <p:cNvPr id="991" name="Google Shape;991;p88"/>
          <p:cNvSpPr txBox="1"/>
          <p:nvPr>
            <p:ph idx="1" type="body"/>
          </p:nvPr>
        </p:nvSpPr>
        <p:spPr>
          <a:xfrm>
            <a:off x="685800" y="1566041"/>
            <a:ext cx="7772400" cy="4529959"/>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lt1"/>
              </a:buClr>
              <a:buSzPts val="1800"/>
              <a:buFont typeface="Tahoma"/>
              <a:buChar char="•"/>
            </a:pPr>
            <a:r>
              <a:rPr lang="en-US" sz="1800"/>
              <a:t>In a guided simulation, SPIN asks the user which transition to take at a choice point. </a:t>
            </a:r>
            <a:endParaRPr/>
          </a:p>
          <a:p>
            <a:pPr indent="-25400" lvl="0" marL="342900" marR="0" rtl="0" algn="l">
              <a:lnSpc>
                <a:spcPct val="100000"/>
              </a:lnSpc>
              <a:spcBef>
                <a:spcPts val="640"/>
              </a:spcBef>
              <a:spcAft>
                <a:spcPts val="0"/>
              </a:spcAft>
              <a:buClr>
                <a:schemeClr val="lt1"/>
              </a:buClr>
              <a:buSzPts val="1800"/>
              <a:buFont typeface="Tahoma"/>
              <a:buNone/>
            </a:pPr>
            <a:r>
              <a:t/>
            </a:r>
            <a:endParaRPr sz="1800"/>
          </a:p>
          <a:p>
            <a:pPr indent="-25400" lvl="0" marL="342900" marR="0" rtl="0" algn="l">
              <a:lnSpc>
                <a:spcPct val="100000"/>
              </a:lnSpc>
              <a:spcBef>
                <a:spcPts val="640"/>
              </a:spcBef>
              <a:spcAft>
                <a:spcPts val="0"/>
              </a:spcAft>
              <a:buClr>
                <a:schemeClr val="lt1"/>
              </a:buClr>
              <a:buSzPts val="1800"/>
              <a:buFont typeface="Tahoma"/>
              <a:buNone/>
            </a:pPr>
            <a:r>
              <a:t/>
            </a:r>
            <a:endParaRPr sz="1800"/>
          </a:p>
        </p:txBody>
      </p:sp>
      <p:sp>
        <p:nvSpPr>
          <p:cNvPr id="992" name="Google Shape;992;p88"/>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993" name="Google Shape;993;p88"/>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pic>
        <p:nvPicPr>
          <p:cNvPr id="994" name="Google Shape;994;p88"/>
          <p:cNvPicPr preferRelativeResize="0"/>
          <p:nvPr/>
        </p:nvPicPr>
        <p:blipFill rotWithShape="1">
          <a:blip r:embed="rId3">
            <a:alphaModFix/>
          </a:blip>
          <a:srcRect b="0" l="0" r="0" t="0"/>
          <a:stretch/>
        </p:blipFill>
        <p:spPr>
          <a:xfrm>
            <a:off x="1460938" y="2338550"/>
            <a:ext cx="5816162" cy="3757449"/>
          </a:xfrm>
          <a:prstGeom prst="rect">
            <a:avLst/>
          </a:prstGeom>
          <a:noFill/>
          <a:ln>
            <a:noFill/>
          </a:ln>
        </p:spPr>
      </p:pic>
      <p:sp>
        <p:nvSpPr>
          <p:cNvPr id="995" name="Google Shape;995;p88"/>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89"/>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pic>
        <p:nvPicPr>
          <p:cNvPr id="1002" name="Google Shape;1002;p89"/>
          <p:cNvPicPr preferRelativeResize="0"/>
          <p:nvPr/>
        </p:nvPicPr>
        <p:blipFill rotWithShape="1">
          <a:blip r:embed="rId3">
            <a:alphaModFix/>
          </a:blip>
          <a:srcRect b="0" l="0" r="42293" t="62520"/>
          <a:stretch/>
        </p:blipFill>
        <p:spPr>
          <a:xfrm>
            <a:off x="464151" y="612775"/>
            <a:ext cx="8555397" cy="3704448"/>
          </a:xfrm>
          <a:prstGeom prst="rect">
            <a:avLst/>
          </a:prstGeom>
          <a:noFill/>
          <a:ln>
            <a:noFill/>
          </a:ln>
        </p:spPr>
      </p:pic>
      <p:sp>
        <p:nvSpPr>
          <p:cNvPr id="1003" name="Google Shape;1003;p89"/>
          <p:cNvSpPr txBox="1"/>
          <p:nvPr>
            <p:ph type="title"/>
          </p:nvPr>
        </p:nvSpPr>
        <p:spPr>
          <a:xfrm>
            <a:off x="1792288" y="4800600"/>
            <a:ext cx="5486400" cy="56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Simulation and Replay</a:t>
            </a:r>
            <a:endParaRPr/>
          </a:p>
        </p:txBody>
      </p:sp>
      <p:sp>
        <p:nvSpPr>
          <p:cNvPr id="1004" name="Google Shape;1004;p89"/>
          <p:cNvSpPr txBox="1"/>
          <p:nvPr>
            <p:ph idx="1" type="body"/>
          </p:nvPr>
        </p:nvSpPr>
        <p:spPr>
          <a:xfrm>
            <a:off x="1792288" y="5367337"/>
            <a:ext cx="5486400" cy="804900"/>
          </a:xfrm>
          <a:prstGeom prst="rect">
            <a:avLst/>
          </a:prstGeom>
        </p:spPr>
        <p:txBody>
          <a:bodyPr anchorCtr="0" anchor="t" bIns="91425" lIns="91425" spcFirstLastPara="1" rIns="91425" wrap="square" tIns="91425">
            <a:noAutofit/>
          </a:bodyPr>
          <a:lstStyle/>
          <a:p>
            <a:pPr indent="0" lvl="0" marL="0" rtl="0" algn="l">
              <a:spcBef>
                <a:spcPts val="280"/>
              </a:spcBef>
              <a:spcAft>
                <a:spcPts val="0"/>
              </a:spcAft>
              <a:buNone/>
            </a:pPr>
            <a:r>
              <a:rPr lang="en-US"/>
              <a:t>We can change the seed to simulate on random pathways.</a:t>
            </a:r>
            <a:endParaRPr/>
          </a:p>
          <a:p>
            <a:pPr indent="0" lvl="0" marL="0" rtl="0" algn="l">
              <a:spcBef>
                <a:spcPts val="280"/>
              </a:spcBef>
              <a:spcAft>
                <a:spcPts val="0"/>
              </a:spcAft>
              <a:buNone/>
            </a:pPr>
            <a:r>
              <a:rPr lang="en-US"/>
              <a:t>Here this is a WRONG mutex example since, both x and y </a:t>
            </a:r>
            <a:r>
              <a:rPr lang="en-US"/>
              <a:t> = </a:t>
            </a:r>
            <a:r>
              <a:rPr lang="en-US"/>
              <a:t>=1</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90"/>
          <p:cNvSpPr txBox="1"/>
          <p:nvPr>
            <p:ph type="title"/>
          </p:nvPr>
        </p:nvSpPr>
        <p:spPr>
          <a:xfrm>
            <a:off x="685800" y="609600"/>
            <a:ext cx="8090338" cy="114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folHlink"/>
              </a:buClr>
              <a:buSzPts val="4400"/>
              <a:buFont typeface="Tahoma"/>
              <a:buNone/>
            </a:pPr>
            <a:r>
              <a:rPr lang="en-US"/>
              <a:t>On To Exhaustive Exploration…</a:t>
            </a:r>
            <a:endParaRPr/>
          </a:p>
        </p:txBody>
      </p:sp>
      <p:sp>
        <p:nvSpPr>
          <p:cNvPr id="1010" name="Google Shape;1010;p90"/>
          <p:cNvSpPr txBox="1"/>
          <p:nvPr>
            <p:ph idx="1" type="body"/>
          </p:nvPr>
        </p:nvSpPr>
        <p:spPr>
          <a:xfrm>
            <a:off x="685800" y="1502979"/>
            <a:ext cx="7772400" cy="5355021"/>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lt1"/>
              </a:buClr>
              <a:buSzPts val="2000"/>
              <a:buFont typeface="Tahoma"/>
              <a:buChar char="•"/>
            </a:pPr>
            <a:r>
              <a:rPr lang="en-US" sz="2000"/>
              <a:t>SPIN’s random simulation - drawbacks</a:t>
            </a:r>
            <a:endParaRPr/>
          </a:p>
          <a:p>
            <a:pPr indent="-342900" lvl="0" marL="546100" rtl="0" algn="l">
              <a:lnSpc>
                <a:spcPct val="100000"/>
              </a:lnSpc>
              <a:spcBef>
                <a:spcPts val="640"/>
              </a:spcBef>
              <a:spcAft>
                <a:spcPts val="0"/>
              </a:spcAft>
              <a:buSzPts val="2000"/>
              <a:buFont typeface="Arial"/>
              <a:buAutoNum type="arabicPeriod"/>
            </a:pPr>
            <a:r>
              <a:rPr lang="en-US" sz="2000"/>
              <a:t>isn’t that useful for finding bugs </a:t>
            </a:r>
            <a:endParaRPr/>
          </a:p>
          <a:p>
            <a:pPr indent="-342900" lvl="0" marL="546100" rtl="0" algn="l">
              <a:lnSpc>
                <a:spcPct val="100000"/>
              </a:lnSpc>
              <a:spcBef>
                <a:spcPts val="640"/>
              </a:spcBef>
              <a:spcAft>
                <a:spcPts val="0"/>
              </a:spcAft>
              <a:buSzPts val="2000"/>
              <a:buFont typeface="Arial"/>
              <a:buAutoNum type="arabicPeriod"/>
            </a:pPr>
            <a:r>
              <a:rPr lang="en-US" sz="2000"/>
              <a:t>only explores one execution trace</a:t>
            </a:r>
            <a:endParaRPr/>
          </a:p>
          <a:p>
            <a:pPr indent="-215900" lvl="0" marL="546100" rtl="0" algn="l">
              <a:lnSpc>
                <a:spcPct val="100000"/>
              </a:lnSpc>
              <a:spcBef>
                <a:spcPts val="640"/>
              </a:spcBef>
              <a:spcAft>
                <a:spcPts val="0"/>
              </a:spcAft>
              <a:buSzPts val="2000"/>
              <a:buFont typeface="Arial"/>
              <a:buNone/>
            </a:pPr>
            <a:r>
              <a:t/>
            </a:r>
            <a:endParaRPr sz="2000"/>
          </a:p>
          <a:p>
            <a:pPr indent="-139700" lvl="0" marL="342900" marR="0" rtl="0" algn="l">
              <a:lnSpc>
                <a:spcPct val="100000"/>
              </a:lnSpc>
              <a:spcBef>
                <a:spcPts val="640"/>
              </a:spcBef>
              <a:spcAft>
                <a:spcPts val="0"/>
              </a:spcAft>
              <a:buClr>
                <a:schemeClr val="lt1"/>
              </a:buClr>
              <a:buSzPts val="2000"/>
              <a:buFont typeface="Tahoma"/>
              <a:buChar char="•"/>
            </a:pPr>
            <a:r>
              <a:rPr lang="en-US" sz="2000"/>
              <a:t>SPIN’s interactive simulation - drawbacks</a:t>
            </a:r>
            <a:endParaRPr/>
          </a:p>
          <a:p>
            <a:pPr indent="-342900" lvl="0" marL="546100" rtl="0" algn="l">
              <a:lnSpc>
                <a:spcPct val="100000"/>
              </a:lnSpc>
              <a:spcBef>
                <a:spcPts val="640"/>
              </a:spcBef>
              <a:spcAft>
                <a:spcPts val="0"/>
              </a:spcAft>
              <a:buSzPts val="2000"/>
              <a:buFont typeface="Arial"/>
              <a:buAutoNum type="arabicPeriod"/>
            </a:pPr>
            <a:r>
              <a:rPr lang="en-US" sz="2000"/>
              <a:t>is only useful on short traces where the user already has a good idea of how a property violation might arise</a:t>
            </a:r>
            <a:endParaRPr/>
          </a:p>
          <a:p>
            <a:pPr indent="-342900" lvl="0" marL="546100" rtl="0" algn="l">
              <a:lnSpc>
                <a:spcPct val="100000"/>
              </a:lnSpc>
              <a:spcBef>
                <a:spcPts val="640"/>
              </a:spcBef>
              <a:spcAft>
                <a:spcPts val="0"/>
              </a:spcAft>
              <a:buSzPts val="2000"/>
              <a:buFont typeface="Arial"/>
              <a:buAutoNum type="arabicPeriod"/>
            </a:pPr>
            <a:r>
              <a:rPr lang="en-US" sz="2000"/>
              <a:t>only feasible to explore a few execution traces</a:t>
            </a:r>
            <a:endParaRPr/>
          </a:p>
          <a:p>
            <a:pPr indent="-215900" lvl="0" marL="546100" rtl="0" algn="l">
              <a:lnSpc>
                <a:spcPct val="100000"/>
              </a:lnSpc>
              <a:spcBef>
                <a:spcPts val="640"/>
              </a:spcBef>
              <a:spcAft>
                <a:spcPts val="0"/>
              </a:spcAft>
              <a:buSzPts val="2000"/>
              <a:buFont typeface="Arial"/>
              <a:buNone/>
            </a:pPr>
            <a:r>
              <a:t/>
            </a:r>
            <a:endParaRPr sz="2000"/>
          </a:p>
          <a:p>
            <a:pPr indent="-139700" lvl="0" marL="342900" marR="0" rtl="0" algn="l">
              <a:lnSpc>
                <a:spcPct val="100000"/>
              </a:lnSpc>
              <a:spcBef>
                <a:spcPts val="640"/>
              </a:spcBef>
              <a:spcAft>
                <a:spcPts val="0"/>
              </a:spcAft>
              <a:buClr>
                <a:schemeClr val="lt1"/>
              </a:buClr>
              <a:buSzPts val="2000"/>
              <a:buFont typeface="Tahoma"/>
              <a:buChar char="•"/>
            </a:pPr>
            <a:r>
              <a:rPr lang="en-US" sz="2000"/>
              <a:t>The main strength of SPIN is its automatic exhaustive search capabilities</a:t>
            </a:r>
            <a:endParaRPr/>
          </a:p>
          <a:p>
            <a:pPr indent="-342900" lvl="0" marL="546100" rtl="0" algn="l">
              <a:lnSpc>
                <a:spcPct val="100000"/>
              </a:lnSpc>
              <a:spcBef>
                <a:spcPts val="640"/>
              </a:spcBef>
              <a:spcAft>
                <a:spcPts val="0"/>
              </a:spcAft>
              <a:buSzPts val="2000"/>
              <a:buFont typeface="Arial"/>
              <a:buAutoNum type="arabicPeriod"/>
            </a:pPr>
            <a:r>
              <a:rPr lang="en-US" sz="2000"/>
              <a:t>Exhaustive Depth First Search (DFS) , Breadth First Search (BFS)</a:t>
            </a:r>
            <a:endParaRPr/>
          </a:p>
          <a:p>
            <a:pPr indent="-342900" lvl="0" marL="546100" rtl="0" algn="l">
              <a:lnSpc>
                <a:spcPct val="100000"/>
              </a:lnSpc>
              <a:spcBef>
                <a:spcPts val="640"/>
              </a:spcBef>
              <a:spcAft>
                <a:spcPts val="0"/>
              </a:spcAft>
              <a:buSzPts val="2000"/>
              <a:buFont typeface="Arial"/>
              <a:buAutoNum type="arabicPeriod"/>
            </a:pPr>
            <a:r>
              <a:rPr lang="en-US" sz="2000"/>
              <a:t>this is why people use SPIN</a:t>
            </a:r>
            <a:endParaRPr/>
          </a:p>
          <a:p>
            <a:pPr indent="-38100" lvl="0" marL="342900" marR="0" rtl="0" algn="l">
              <a:lnSpc>
                <a:spcPct val="100000"/>
              </a:lnSpc>
              <a:spcBef>
                <a:spcPts val="640"/>
              </a:spcBef>
              <a:spcAft>
                <a:spcPts val="0"/>
              </a:spcAft>
              <a:buClr>
                <a:schemeClr val="lt1"/>
              </a:buClr>
              <a:buSzPts val="1600"/>
              <a:buFont typeface="Tahoma"/>
              <a:buNone/>
            </a:pPr>
            <a:r>
              <a:t/>
            </a:r>
            <a:endParaRPr sz="1600"/>
          </a:p>
        </p:txBody>
      </p:sp>
      <p:sp>
        <p:nvSpPr>
          <p:cNvPr id="1011" name="Google Shape;1011;p90"/>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1012" name="Google Shape;1012;p90"/>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
        <p:nvSpPr>
          <p:cNvPr id="1013" name="Google Shape;1013;p90"/>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91"/>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1020" name="Google Shape;1020;p91"/>
          <p:cNvSpPr txBox="1"/>
          <p:nvPr>
            <p:ph type="title"/>
          </p:nvPr>
        </p:nvSpPr>
        <p:spPr>
          <a:xfrm>
            <a:off x="322713" y="5507850"/>
            <a:ext cx="5486400" cy="56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Correcting the mutex.</a:t>
            </a:r>
            <a:endParaRPr/>
          </a:p>
        </p:txBody>
      </p:sp>
      <p:sp>
        <p:nvSpPr>
          <p:cNvPr id="1021" name="Google Shape;1021;p91"/>
          <p:cNvSpPr txBox="1"/>
          <p:nvPr>
            <p:ph idx="1" type="body"/>
          </p:nvPr>
        </p:nvSpPr>
        <p:spPr>
          <a:xfrm>
            <a:off x="276488" y="6074562"/>
            <a:ext cx="5486400" cy="804900"/>
          </a:xfrm>
          <a:prstGeom prst="rect">
            <a:avLst/>
          </a:prstGeom>
        </p:spPr>
        <p:txBody>
          <a:bodyPr anchorCtr="0" anchor="t" bIns="91425" lIns="91425" spcFirstLastPara="1" rIns="91425" wrap="square" tIns="91425">
            <a:noAutofit/>
          </a:bodyPr>
          <a:lstStyle/>
          <a:p>
            <a:pPr indent="0" lvl="0" marL="0" rtl="0" algn="l">
              <a:spcBef>
                <a:spcPts val="280"/>
              </a:spcBef>
              <a:spcAft>
                <a:spcPts val="0"/>
              </a:spcAft>
              <a:buNone/>
            </a:pPr>
            <a:r>
              <a:rPr lang="en-US"/>
              <a:t>We add two terms, A_TURN and B_TURN. Now lets check.</a:t>
            </a:r>
            <a:endParaRPr/>
          </a:p>
        </p:txBody>
      </p:sp>
      <p:pic>
        <p:nvPicPr>
          <p:cNvPr id="1022" name="Google Shape;1022;p91"/>
          <p:cNvPicPr preferRelativeResize="0"/>
          <p:nvPr/>
        </p:nvPicPr>
        <p:blipFill>
          <a:blip r:embed="rId3">
            <a:alphaModFix/>
          </a:blip>
          <a:stretch>
            <a:fillRect/>
          </a:stretch>
        </p:blipFill>
        <p:spPr>
          <a:xfrm>
            <a:off x="2000900" y="263300"/>
            <a:ext cx="2910039" cy="4495799"/>
          </a:xfrm>
          <a:prstGeom prst="rect">
            <a:avLst/>
          </a:prstGeom>
          <a:noFill/>
          <a:ln>
            <a:noFill/>
          </a:ln>
        </p:spPr>
      </p:pic>
      <p:pic>
        <p:nvPicPr>
          <p:cNvPr id="1023" name="Google Shape;1023;p91"/>
          <p:cNvPicPr preferRelativeResize="0"/>
          <p:nvPr/>
        </p:nvPicPr>
        <p:blipFill>
          <a:blip r:embed="rId4">
            <a:alphaModFix/>
          </a:blip>
          <a:stretch>
            <a:fillRect/>
          </a:stretch>
        </p:blipFill>
        <p:spPr>
          <a:xfrm>
            <a:off x="5524125" y="263300"/>
            <a:ext cx="2076675" cy="5665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92"/>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1030" name="Google Shape;1030;p92"/>
          <p:cNvSpPr txBox="1"/>
          <p:nvPr>
            <p:ph type="title"/>
          </p:nvPr>
        </p:nvSpPr>
        <p:spPr>
          <a:xfrm>
            <a:off x="322713" y="5507850"/>
            <a:ext cx="5486400" cy="56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Correcting the mutex.</a:t>
            </a:r>
            <a:endParaRPr/>
          </a:p>
        </p:txBody>
      </p:sp>
      <p:sp>
        <p:nvSpPr>
          <p:cNvPr id="1031" name="Google Shape;1031;p92"/>
          <p:cNvSpPr txBox="1"/>
          <p:nvPr>
            <p:ph idx="1" type="body"/>
          </p:nvPr>
        </p:nvSpPr>
        <p:spPr>
          <a:xfrm>
            <a:off x="248763" y="6074562"/>
            <a:ext cx="5486400" cy="804900"/>
          </a:xfrm>
          <a:prstGeom prst="rect">
            <a:avLst/>
          </a:prstGeom>
        </p:spPr>
        <p:txBody>
          <a:bodyPr anchorCtr="0" anchor="t" bIns="91425" lIns="91425" spcFirstLastPara="1" rIns="91425" wrap="square" tIns="91425">
            <a:noAutofit/>
          </a:bodyPr>
          <a:lstStyle/>
          <a:p>
            <a:pPr indent="0" lvl="0" marL="0" rtl="0" algn="l">
              <a:spcBef>
                <a:spcPts val="280"/>
              </a:spcBef>
              <a:spcAft>
                <a:spcPts val="0"/>
              </a:spcAft>
              <a:buNone/>
            </a:pPr>
            <a:r>
              <a:rPr lang="en-US"/>
              <a:t>We add tw</a:t>
            </a:r>
            <a:r>
              <a:rPr lang="en-US"/>
              <a:t>o terms, A_TURN and B_TURN. Now lets chec</a:t>
            </a:r>
            <a:r>
              <a:rPr lang="en-US"/>
              <a:t>k.</a:t>
            </a:r>
            <a:endParaRPr/>
          </a:p>
        </p:txBody>
      </p:sp>
      <p:pic>
        <p:nvPicPr>
          <p:cNvPr id="1032" name="Google Shape;1032;p92"/>
          <p:cNvPicPr preferRelativeResize="0"/>
          <p:nvPr/>
        </p:nvPicPr>
        <p:blipFill>
          <a:blip r:embed="rId4">
            <a:alphaModFix/>
          </a:blip>
          <a:stretch>
            <a:fillRect/>
          </a:stretch>
        </p:blipFill>
        <p:spPr>
          <a:xfrm>
            <a:off x="2000900" y="263300"/>
            <a:ext cx="2910039" cy="4495799"/>
          </a:xfrm>
          <a:prstGeom prst="rect">
            <a:avLst/>
          </a:prstGeom>
          <a:noFill/>
          <a:ln>
            <a:noFill/>
          </a:ln>
        </p:spPr>
      </p:pic>
      <p:pic>
        <p:nvPicPr>
          <p:cNvPr id="1033" name="Google Shape;1033;p92"/>
          <p:cNvPicPr preferRelativeResize="0"/>
          <p:nvPr/>
        </p:nvPicPr>
        <p:blipFill>
          <a:blip r:embed="rId5">
            <a:alphaModFix/>
          </a:blip>
          <a:stretch>
            <a:fillRect/>
          </a:stretch>
        </p:blipFill>
        <p:spPr>
          <a:xfrm>
            <a:off x="5524125" y="263300"/>
            <a:ext cx="2076675" cy="5665700"/>
          </a:xfrm>
          <a:prstGeom prst="rect">
            <a:avLst/>
          </a:prstGeom>
          <a:noFill/>
          <a:ln>
            <a:noFill/>
          </a:ln>
        </p:spPr>
      </p:pic>
      <p:cxnSp>
        <p:nvCxnSpPr>
          <p:cNvPr id="1034" name="Google Shape;1034;p92"/>
          <p:cNvCxnSpPr/>
          <p:nvPr/>
        </p:nvCxnSpPr>
        <p:spPr>
          <a:xfrm flipH="1" rot="10800000">
            <a:off x="1620850" y="1877100"/>
            <a:ext cx="1321800" cy="9300"/>
          </a:xfrm>
          <a:prstGeom prst="straightConnector1">
            <a:avLst/>
          </a:prstGeom>
          <a:noFill/>
          <a:ln cap="flat" cmpd="sng" w="19050">
            <a:solidFill>
              <a:srgbClr val="A4C2F4"/>
            </a:solidFill>
            <a:prstDash val="solid"/>
            <a:round/>
            <a:headEnd len="med" w="med" type="none"/>
            <a:tailEnd len="med" w="med" type="triangle"/>
          </a:ln>
        </p:spPr>
      </p:cxnSp>
      <p:sp>
        <p:nvSpPr>
          <p:cNvPr id="1035" name="Google Shape;1035;p92"/>
          <p:cNvSpPr txBox="1"/>
          <p:nvPr/>
        </p:nvSpPr>
        <p:spPr>
          <a:xfrm>
            <a:off x="132850" y="1646075"/>
            <a:ext cx="14880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D0E0E3"/>
                </a:solidFill>
                <a:latin typeface="Tahoma"/>
                <a:ea typeface="Tahoma"/>
                <a:cs typeface="Tahoma"/>
                <a:sym typeface="Tahoma"/>
              </a:rPr>
              <a:t>Depends on the value of the other process</a:t>
            </a:r>
            <a:endParaRPr>
              <a:solidFill>
                <a:srgbClr val="D0E0E3"/>
              </a:solidFill>
              <a:latin typeface="Tahoma"/>
              <a:ea typeface="Tahoma"/>
              <a:cs typeface="Tahoma"/>
              <a:sym typeface="Tahoma"/>
            </a:endParaRPr>
          </a:p>
        </p:txBody>
      </p:sp>
      <p:cxnSp>
        <p:nvCxnSpPr>
          <p:cNvPr id="1036" name="Google Shape;1036;p92"/>
          <p:cNvCxnSpPr/>
          <p:nvPr/>
        </p:nvCxnSpPr>
        <p:spPr>
          <a:xfrm>
            <a:off x="1537650" y="3078700"/>
            <a:ext cx="1451100" cy="628500"/>
          </a:xfrm>
          <a:prstGeom prst="straightConnector1">
            <a:avLst/>
          </a:prstGeom>
          <a:noFill/>
          <a:ln cap="flat" cmpd="sng" w="28575">
            <a:solidFill>
              <a:srgbClr val="FFF2CC"/>
            </a:solidFill>
            <a:prstDash val="solid"/>
            <a:round/>
            <a:headEnd len="med" w="med" type="none"/>
            <a:tailEnd len="med" w="med" type="triangle"/>
          </a:ln>
        </p:spPr>
      </p:cxnSp>
      <p:cxnSp>
        <p:nvCxnSpPr>
          <p:cNvPr id="1037" name="Google Shape;1037;p92"/>
          <p:cNvCxnSpPr/>
          <p:nvPr/>
        </p:nvCxnSpPr>
        <p:spPr>
          <a:xfrm flipH="1" rot="10800000">
            <a:off x="1426750" y="2043625"/>
            <a:ext cx="1534200" cy="998100"/>
          </a:xfrm>
          <a:prstGeom prst="straightConnector1">
            <a:avLst/>
          </a:prstGeom>
          <a:noFill/>
          <a:ln cap="flat" cmpd="sng" w="28575">
            <a:solidFill>
              <a:srgbClr val="FFF2CC"/>
            </a:solidFill>
            <a:prstDash val="solid"/>
            <a:round/>
            <a:headEnd len="med" w="med" type="none"/>
            <a:tailEnd len="med" w="med" type="triangle"/>
          </a:ln>
        </p:spPr>
      </p:cxnSp>
      <p:sp>
        <p:nvSpPr>
          <p:cNvPr id="1038" name="Google Shape;1038;p92"/>
          <p:cNvSpPr txBox="1"/>
          <p:nvPr/>
        </p:nvSpPr>
        <p:spPr>
          <a:xfrm>
            <a:off x="248775" y="3041725"/>
            <a:ext cx="14880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D0E0E3"/>
                </a:solidFill>
                <a:latin typeface="Tahoma"/>
                <a:ea typeface="Tahoma"/>
                <a:cs typeface="Tahoma"/>
                <a:sym typeface="Tahoma"/>
              </a:rPr>
              <a:t>Condition only valid if the process if the first to enter the critical section</a:t>
            </a:r>
            <a:endParaRPr>
              <a:solidFill>
                <a:srgbClr val="D0E0E3"/>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685800" y="177675"/>
            <a:ext cx="7772400" cy="80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Processes in Promela</a:t>
            </a:r>
            <a:endParaRPr/>
          </a:p>
        </p:txBody>
      </p:sp>
      <p:sp>
        <p:nvSpPr>
          <p:cNvPr id="180" name="Google Shape;180;p21"/>
          <p:cNvSpPr txBox="1"/>
          <p:nvPr>
            <p:ph idx="1" type="body"/>
          </p:nvPr>
        </p:nvSpPr>
        <p:spPr>
          <a:xfrm>
            <a:off x="685800" y="983175"/>
            <a:ext cx="7772400" cy="51129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t>Model checking is typically used for checking </a:t>
            </a:r>
            <a:endParaRPr sz="2400"/>
          </a:p>
          <a:p>
            <a:pPr indent="0" lvl="0" marL="0" rtl="0" algn="l">
              <a:spcBef>
                <a:spcPts val="640"/>
              </a:spcBef>
              <a:spcAft>
                <a:spcPts val="0"/>
              </a:spcAft>
              <a:buNone/>
            </a:pPr>
            <a:r>
              <a:rPr lang="en-US" sz="1800"/>
              <a:t>     – temporal properties (such as LTL formulae) </a:t>
            </a:r>
            <a:endParaRPr sz="1800"/>
          </a:p>
          <a:p>
            <a:pPr indent="0" lvl="0" marL="0" rtl="0" algn="l">
              <a:spcBef>
                <a:spcPts val="640"/>
              </a:spcBef>
              <a:spcAft>
                <a:spcPts val="0"/>
              </a:spcAft>
              <a:buNone/>
            </a:pPr>
            <a:r>
              <a:rPr lang="en-US" sz="1800"/>
              <a:t>     – correctness of dynamic systems</a:t>
            </a:r>
            <a:endParaRPr sz="1800"/>
          </a:p>
          <a:p>
            <a:pPr indent="-381000" lvl="0" marL="457200" rtl="0" algn="l">
              <a:spcBef>
                <a:spcPts val="640"/>
              </a:spcBef>
              <a:spcAft>
                <a:spcPts val="0"/>
              </a:spcAft>
              <a:buSzPts val="2400"/>
              <a:buChar char="•"/>
            </a:pPr>
            <a:r>
              <a:rPr lang="en-US" sz="2400"/>
              <a:t>So processes are central to Promela: </a:t>
            </a:r>
            <a:endParaRPr sz="2400"/>
          </a:p>
          <a:p>
            <a:pPr indent="0" lvl="0" marL="457200" rtl="0" algn="l">
              <a:spcBef>
                <a:spcPts val="640"/>
              </a:spcBef>
              <a:spcAft>
                <a:spcPts val="0"/>
              </a:spcAft>
              <a:buNone/>
            </a:pPr>
            <a:r>
              <a:rPr lang="en-US" sz="1800"/>
              <a:t>active proctype HelloWorld () </a:t>
            </a:r>
            <a:endParaRPr sz="1800"/>
          </a:p>
          <a:p>
            <a:pPr indent="0" lvl="0" marL="457200" rtl="0" algn="l">
              <a:spcBef>
                <a:spcPts val="640"/>
              </a:spcBef>
              <a:spcAft>
                <a:spcPts val="0"/>
              </a:spcAft>
              <a:buNone/>
            </a:pPr>
            <a:r>
              <a:rPr lang="en-US" sz="1800"/>
              <a:t>{ /* process code block (this is a comment) */ printf(“hello world\n”); }</a:t>
            </a:r>
            <a:endParaRPr sz="1800"/>
          </a:p>
          <a:p>
            <a:pPr indent="-381000" lvl="0" marL="457200" rtl="0" algn="l">
              <a:spcBef>
                <a:spcPts val="640"/>
              </a:spcBef>
              <a:spcAft>
                <a:spcPts val="0"/>
              </a:spcAft>
              <a:buSzPts val="2400"/>
              <a:buChar char="•"/>
            </a:pPr>
            <a:r>
              <a:rPr lang="en-US" sz="2400"/>
              <a:t>Processes are execution threads (not functions!)</a:t>
            </a:r>
            <a:endParaRPr sz="2400"/>
          </a:p>
          <a:p>
            <a:pPr indent="0" lvl="0" marL="0" rtl="0" algn="l">
              <a:spcBef>
                <a:spcPts val="640"/>
              </a:spcBef>
              <a:spcAft>
                <a:spcPts val="0"/>
              </a:spcAft>
              <a:buNone/>
            </a:pPr>
            <a:r>
              <a:rPr lang="en-US" sz="2400"/>
              <a:t>     – </a:t>
            </a:r>
            <a:r>
              <a:rPr lang="en-US" sz="1800"/>
              <a:t>Within a process block, code runs in order </a:t>
            </a:r>
            <a:endParaRPr sz="1800"/>
          </a:p>
          <a:p>
            <a:pPr indent="0" lvl="0" marL="0" rtl="0" algn="l">
              <a:spcBef>
                <a:spcPts val="640"/>
              </a:spcBef>
              <a:spcAft>
                <a:spcPts val="0"/>
              </a:spcAft>
              <a:buNone/>
            </a:pPr>
            <a:r>
              <a:rPr lang="en-US" sz="1800"/>
              <a:t>       – But different processes run in any order (interleaved) </a:t>
            </a:r>
            <a:endParaRPr sz="1800"/>
          </a:p>
          <a:p>
            <a:pPr indent="0" lvl="0" marL="514350" rtl="0" algn="l">
              <a:spcBef>
                <a:spcPts val="640"/>
              </a:spcBef>
              <a:spcAft>
                <a:spcPts val="0"/>
              </a:spcAft>
              <a:buNone/>
            </a:pPr>
            <a:r>
              <a:rPr lang="en-US" sz="1800"/>
              <a:t>– Processes marked active are started at runtime;     others can be    started with the run command.</a:t>
            </a:r>
            <a:endParaRPr sz="1800"/>
          </a:p>
          <a:p>
            <a:pPr indent="0" lvl="0" marL="457200" rtl="0" algn="l">
              <a:spcBef>
                <a:spcPts val="640"/>
              </a:spcBef>
              <a:spcAft>
                <a:spcPts val="0"/>
              </a:spcAft>
              <a:buNone/>
            </a:pPr>
            <a:r>
              <a:t/>
            </a:r>
            <a:endParaRPr sz="2400"/>
          </a:p>
        </p:txBody>
      </p:sp>
      <p:sp>
        <p:nvSpPr>
          <p:cNvPr id="181" name="Google Shape;181;p21"/>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93"/>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Exhaustive Depth-first Search </a:t>
            </a:r>
            <a:endParaRPr/>
          </a:p>
        </p:txBody>
      </p:sp>
      <p:pic>
        <p:nvPicPr>
          <p:cNvPr id="1044" name="Google Shape;1044;p93"/>
          <p:cNvPicPr preferRelativeResize="0"/>
          <p:nvPr/>
        </p:nvPicPr>
        <p:blipFill rotWithShape="1">
          <a:blip r:embed="rId3">
            <a:alphaModFix/>
          </a:blip>
          <a:srcRect b="0" l="0" r="0" t="0"/>
          <a:stretch/>
        </p:blipFill>
        <p:spPr>
          <a:xfrm>
            <a:off x="1261241" y="1870842"/>
            <a:ext cx="6358759" cy="3955338"/>
          </a:xfrm>
          <a:prstGeom prst="rect">
            <a:avLst/>
          </a:prstGeom>
          <a:noFill/>
          <a:ln>
            <a:noFill/>
          </a:ln>
        </p:spPr>
      </p:pic>
      <p:sp>
        <p:nvSpPr>
          <p:cNvPr id="1045" name="Google Shape;1045;p93"/>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1046" name="Google Shape;1046;p93"/>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
        <p:nvSpPr>
          <p:cNvPr id="1047" name="Google Shape;1047;p93"/>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94"/>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1053" name="Google Shape;1053;p94"/>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pic>
        <p:nvPicPr>
          <p:cNvPr id="1054" name="Google Shape;1054;p94"/>
          <p:cNvPicPr preferRelativeResize="0"/>
          <p:nvPr/>
        </p:nvPicPr>
        <p:blipFill rotWithShape="1">
          <a:blip r:embed="rId3">
            <a:alphaModFix/>
          </a:blip>
          <a:srcRect b="0" l="0" r="0" t="0"/>
          <a:stretch/>
        </p:blipFill>
        <p:spPr>
          <a:xfrm>
            <a:off x="209549" y="238782"/>
            <a:ext cx="5124450" cy="3238500"/>
          </a:xfrm>
          <a:prstGeom prst="rect">
            <a:avLst/>
          </a:prstGeom>
          <a:noFill/>
          <a:ln>
            <a:noFill/>
          </a:ln>
        </p:spPr>
      </p:pic>
      <p:pic>
        <p:nvPicPr>
          <p:cNvPr id="1055" name="Google Shape;1055;p94"/>
          <p:cNvPicPr preferRelativeResize="0"/>
          <p:nvPr/>
        </p:nvPicPr>
        <p:blipFill rotWithShape="1">
          <a:blip r:embed="rId4">
            <a:alphaModFix/>
          </a:blip>
          <a:srcRect b="0" l="0" r="0" t="0"/>
          <a:stretch/>
        </p:blipFill>
        <p:spPr>
          <a:xfrm>
            <a:off x="3429000" y="3477282"/>
            <a:ext cx="5295900" cy="3276600"/>
          </a:xfrm>
          <a:prstGeom prst="rect">
            <a:avLst/>
          </a:prstGeom>
          <a:noFill/>
          <a:ln>
            <a:noFill/>
          </a:ln>
        </p:spPr>
      </p:pic>
      <p:sp>
        <p:nvSpPr>
          <p:cNvPr id="1056" name="Google Shape;1056;p94"/>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95"/>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folHlink"/>
              </a:buClr>
              <a:buSzPts val="4400"/>
              <a:buFont typeface="Tahoma"/>
              <a:buNone/>
            </a:pPr>
            <a:r>
              <a:rPr lang="en-US"/>
              <a:t>Guided Simulation - DFS</a:t>
            </a:r>
            <a:endParaRPr/>
          </a:p>
        </p:txBody>
      </p:sp>
      <p:sp>
        <p:nvSpPr>
          <p:cNvPr id="1062" name="Google Shape;1062;p95"/>
          <p:cNvSpPr txBox="1"/>
          <p:nvPr>
            <p:ph idx="1" type="body"/>
          </p:nvPr>
        </p:nvSpPr>
        <p:spPr>
          <a:xfrm>
            <a:off x="685800" y="1981200"/>
            <a:ext cx="7772400" cy="4114800"/>
          </a:xfrm>
          <a:prstGeom prst="rect">
            <a:avLst/>
          </a:prstGeom>
          <a:noFill/>
          <a:ln>
            <a:noFill/>
          </a:ln>
        </p:spPr>
        <p:txBody>
          <a:bodyPr anchorCtr="0" anchor="t" bIns="91425" lIns="91425" spcFirstLastPara="1" rIns="91425" wrap="square" tIns="91425">
            <a:noAutofit/>
          </a:bodyPr>
          <a:lstStyle/>
          <a:p>
            <a:pPr indent="0" lvl="0" marL="342900" marR="0" rtl="0" algn="l">
              <a:lnSpc>
                <a:spcPct val="100000"/>
              </a:lnSpc>
              <a:spcBef>
                <a:spcPts val="0"/>
              </a:spcBef>
              <a:spcAft>
                <a:spcPts val="0"/>
              </a:spcAft>
              <a:buClr>
                <a:schemeClr val="lt1"/>
              </a:buClr>
              <a:buSzPts val="3200"/>
              <a:buFont typeface="Tahoma"/>
              <a:buNone/>
            </a:pPr>
            <a:r>
              <a:t/>
            </a:r>
            <a:endParaRPr/>
          </a:p>
        </p:txBody>
      </p:sp>
      <p:sp>
        <p:nvSpPr>
          <p:cNvPr id="1063" name="Google Shape;1063;p95"/>
          <p:cNvSpPr txBox="1"/>
          <p:nvPr>
            <p:ph idx="10" type="dt"/>
          </p:nvPr>
        </p:nvSpPr>
        <p:spPr>
          <a:xfrm>
            <a:off x="685800" y="6172200"/>
            <a:ext cx="1904999"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Times New Roman"/>
              <a:buNone/>
            </a:pPr>
            <a:r>
              <a:rPr lang="en-US"/>
              <a:t>2019</a:t>
            </a:r>
            <a:endParaRPr/>
          </a:p>
        </p:txBody>
      </p:sp>
      <p:sp>
        <p:nvSpPr>
          <p:cNvPr id="1064" name="Google Shape;1064;p95"/>
          <p:cNvSpPr txBox="1"/>
          <p:nvPr>
            <p:ph idx="11" type="ftr"/>
          </p:nvPr>
        </p:nvSpPr>
        <p:spPr>
          <a:xfrm>
            <a:off x="6019800" y="6248400"/>
            <a:ext cx="28956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Times New Roman"/>
              <a:buNone/>
            </a:pPr>
            <a:r>
              <a:rPr lang="en-US"/>
              <a:t>CSE 715</a:t>
            </a:r>
            <a:endParaRPr/>
          </a:p>
        </p:txBody>
      </p:sp>
      <p:sp>
        <p:nvSpPr>
          <p:cNvPr id="1065" name="Google Shape;1065;p95"/>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pic>
        <p:nvPicPr>
          <p:cNvPr id="1066" name="Google Shape;1066;p95"/>
          <p:cNvPicPr preferRelativeResize="0"/>
          <p:nvPr/>
        </p:nvPicPr>
        <p:blipFill rotWithShape="1">
          <a:blip r:embed="rId3">
            <a:alphaModFix/>
          </a:blip>
          <a:srcRect b="0" l="0" r="0" t="0"/>
          <a:stretch/>
        </p:blipFill>
        <p:spPr>
          <a:xfrm>
            <a:off x="666427" y="1824038"/>
            <a:ext cx="7842141" cy="425129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96"/>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1073" name="Google Shape;1073;p96"/>
          <p:cNvSpPr txBox="1"/>
          <p:nvPr>
            <p:ph type="title"/>
          </p:nvPr>
        </p:nvSpPr>
        <p:spPr>
          <a:xfrm>
            <a:off x="276488" y="5341475"/>
            <a:ext cx="5486400" cy="56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Works!</a:t>
            </a:r>
            <a:endParaRPr/>
          </a:p>
        </p:txBody>
      </p:sp>
      <p:sp>
        <p:nvSpPr>
          <p:cNvPr id="1074" name="Google Shape;1074;p96"/>
          <p:cNvSpPr txBox="1"/>
          <p:nvPr>
            <p:ph idx="1" type="body"/>
          </p:nvPr>
        </p:nvSpPr>
        <p:spPr>
          <a:xfrm>
            <a:off x="276504" y="6074550"/>
            <a:ext cx="7241100" cy="804900"/>
          </a:xfrm>
          <a:prstGeom prst="rect">
            <a:avLst/>
          </a:prstGeom>
        </p:spPr>
        <p:txBody>
          <a:bodyPr anchorCtr="0" anchor="t" bIns="91425" lIns="91425" spcFirstLastPara="1" rIns="91425" wrap="square" tIns="91425">
            <a:noAutofit/>
          </a:bodyPr>
          <a:lstStyle/>
          <a:p>
            <a:pPr indent="0" lvl="0" marL="0" rtl="0" algn="l">
              <a:spcBef>
                <a:spcPts val="280"/>
              </a:spcBef>
              <a:spcAft>
                <a:spcPts val="0"/>
              </a:spcAft>
              <a:buNone/>
            </a:pPr>
            <a:r>
              <a:rPr lang="en-US"/>
              <a:t>The interactive simulation to allow just one process to </a:t>
            </a:r>
            <a:r>
              <a:rPr lang="en-US"/>
              <a:t>acceshes</a:t>
            </a:r>
            <a:r>
              <a:rPr lang="en-US"/>
              <a:t> the critical section works with this procedure. Now let’s verify it.</a:t>
            </a:r>
            <a:endParaRPr/>
          </a:p>
        </p:txBody>
      </p:sp>
      <p:pic>
        <p:nvPicPr>
          <p:cNvPr id="1075" name="Google Shape;1075;p96"/>
          <p:cNvPicPr preferRelativeResize="0"/>
          <p:nvPr/>
        </p:nvPicPr>
        <p:blipFill>
          <a:blip r:embed="rId4">
            <a:alphaModFix/>
          </a:blip>
          <a:stretch>
            <a:fillRect/>
          </a:stretch>
        </p:blipFill>
        <p:spPr>
          <a:xfrm>
            <a:off x="152400" y="919525"/>
            <a:ext cx="8839200" cy="3452176"/>
          </a:xfrm>
          <a:prstGeom prst="rect">
            <a:avLst/>
          </a:prstGeom>
          <a:noFill/>
          <a:ln>
            <a:noFill/>
          </a:ln>
        </p:spPr>
      </p:pic>
      <p:sp>
        <p:nvSpPr>
          <p:cNvPr id="1076" name="Google Shape;1076;p96"/>
          <p:cNvSpPr txBox="1"/>
          <p:nvPr/>
        </p:nvSpPr>
        <p:spPr>
          <a:xfrm>
            <a:off x="1824175" y="4668425"/>
            <a:ext cx="4196100" cy="9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B6D7A8"/>
                </a:solidFill>
                <a:latin typeface="Tahoma"/>
                <a:ea typeface="Tahoma"/>
                <a:cs typeface="Tahoma"/>
                <a:sym typeface="Tahoma"/>
              </a:rPr>
              <a:t>Both x and y cannot be 1 at the same time. i.e. both are accessing the critical section at the same time</a:t>
            </a:r>
            <a:endParaRPr>
              <a:solidFill>
                <a:srgbClr val="B6D7A8"/>
              </a:solidFill>
              <a:latin typeface="Tahoma"/>
              <a:ea typeface="Tahoma"/>
              <a:cs typeface="Tahoma"/>
              <a:sym typeface="Tahoma"/>
            </a:endParaRPr>
          </a:p>
        </p:txBody>
      </p:sp>
      <p:cxnSp>
        <p:nvCxnSpPr>
          <p:cNvPr id="1077" name="Google Shape;1077;p96"/>
          <p:cNvCxnSpPr/>
          <p:nvPr/>
        </p:nvCxnSpPr>
        <p:spPr>
          <a:xfrm rot="10800000">
            <a:off x="881275" y="2579600"/>
            <a:ext cx="1331100" cy="2079600"/>
          </a:xfrm>
          <a:prstGeom prst="straightConnector1">
            <a:avLst/>
          </a:prstGeom>
          <a:noFill/>
          <a:ln cap="flat" cmpd="sng" w="28575">
            <a:solidFill>
              <a:srgbClr val="B4A7D6"/>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97"/>
          <p:cNvSpPr txBox="1"/>
          <p:nvPr>
            <p:ph type="title"/>
          </p:nvPr>
        </p:nvSpPr>
        <p:spPr>
          <a:xfrm>
            <a:off x="685800" y="387350"/>
            <a:ext cx="77724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Compile the verifier</a:t>
            </a:r>
            <a:endParaRPr/>
          </a:p>
        </p:txBody>
      </p:sp>
      <p:sp>
        <p:nvSpPr>
          <p:cNvPr id="1084" name="Google Shape;1084;p97"/>
          <p:cNvSpPr txBox="1"/>
          <p:nvPr>
            <p:ph idx="1" type="body"/>
          </p:nvPr>
        </p:nvSpPr>
        <p:spPr>
          <a:xfrm>
            <a:off x="685800" y="1530350"/>
            <a:ext cx="7772400" cy="4114800"/>
          </a:xfrm>
          <a:prstGeom prst="rect">
            <a:avLst/>
          </a:prstGeom>
        </p:spPr>
        <p:txBody>
          <a:bodyPr anchorCtr="0" anchor="t" bIns="91425" lIns="91425" spcFirstLastPara="1" rIns="91425" wrap="square" tIns="91425">
            <a:noAutofit/>
          </a:bodyPr>
          <a:lstStyle/>
          <a:p>
            <a:pPr indent="-355600" lvl="0" marL="457200" rtl="0" algn="l">
              <a:spcBef>
                <a:spcPts val="640"/>
              </a:spcBef>
              <a:spcAft>
                <a:spcPts val="0"/>
              </a:spcAft>
              <a:buSzPts val="2000"/>
              <a:buChar char="•"/>
            </a:pPr>
            <a:r>
              <a:rPr lang="en-US" sz="2000"/>
              <a:t>Two ways:</a:t>
            </a:r>
            <a:endParaRPr sz="2000"/>
          </a:p>
          <a:p>
            <a:pPr indent="-355600" lvl="1" marL="914400" rtl="0" algn="l">
              <a:spcBef>
                <a:spcPts val="0"/>
              </a:spcBef>
              <a:spcAft>
                <a:spcPts val="0"/>
              </a:spcAft>
              <a:buSzPts val="2000"/>
              <a:buChar char="–"/>
            </a:pPr>
            <a:r>
              <a:rPr lang="en-US" sz="2000"/>
              <a:t>Affording a full trace verification</a:t>
            </a:r>
            <a:endParaRPr sz="2000"/>
          </a:p>
          <a:p>
            <a:pPr indent="-355600" lvl="1" marL="914400" rtl="0" algn="l">
              <a:spcBef>
                <a:spcPts val="0"/>
              </a:spcBef>
              <a:spcAft>
                <a:spcPts val="0"/>
              </a:spcAft>
              <a:buSzPts val="2000"/>
              <a:buChar char="–"/>
            </a:pPr>
            <a:r>
              <a:rPr lang="en-US" sz="2000"/>
              <a:t>Or a super trace verification</a:t>
            </a:r>
            <a:endParaRPr sz="2000"/>
          </a:p>
          <a:p>
            <a:pPr indent="-355600" lvl="0" marL="457200" rtl="0" algn="l">
              <a:spcBef>
                <a:spcPts val="0"/>
              </a:spcBef>
              <a:spcAft>
                <a:spcPts val="0"/>
              </a:spcAft>
              <a:buSzPts val="2000"/>
              <a:buChar char="•"/>
            </a:pPr>
            <a:r>
              <a:rPr b="1" lang="en-US" sz="2000"/>
              <a:t>Exhaustive verification</a:t>
            </a:r>
            <a:endParaRPr b="1" sz="2000"/>
          </a:p>
          <a:p>
            <a:pPr indent="-355600" lvl="1" marL="914400" rtl="0" algn="l">
              <a:spcBef>
                <a:spcPts val="0"/>
              </a:spcBef>
              <a:spcAft>
                <a:spcPts val="0"/>
              </a:spcAft>
              <a:buSzPts val="2000"/>
              <a:buChar char="–"/>
            </a:pPr>
            <a:r>
              <a:rPr lang="en-US" sz="2000"/>
              <a:t>To optimize, use memory restriction or compression, else switch to supertrace</a:t>
            </a:r>
            <a:endParaRPr sz="2000"/>
          </a:p>
          <a:p>
            <a:pPr indent="-355600" lvl="0" marL="457200" rtl="0" algn="l">
              <a:spcBef>
                <a:spcPts val="0"/>
              </a:spcBef>
              <a:spcAft>
                <a:spcPts val="0"/>
              </a:spcAft>
              <a:buSzPts val="2000"/>
              <a:buChar char="•"/>
            </a:pPr>
            <a:r>
              <a:rPr b="1" lang="en-US" sz="2000"/>
              <a:t>Supertrace verification</a:t>
            </a:r>
            <a:endParaRPr b="1" sz="2000"/>
          </a:p>
          <a:p>
            <a:pPr indent="-355600" lvl="1" marL="914400" rtl="0" algn="l">
              <a:spcBef>
                <a:spcPts val="0"/>
              </a:spcBef>
              <a:spcAft>
                <a:spcPts val="0"/>
              </a:spcAft>
              <a:buSzPts val="2000"/>
              <a:buChar char="–"/>
            </a:pPr>
            <a:r>
              <a:rPr lang="en-US" sz="2000"/>
              <a:t>If full trace infeasible - due to memory limitations</a:t>
            </a:r>
            <a:endParaRPr sz="2000"/>
          </a:p>
          <a:p>
            <a:pPr indent="0" lvl="0" marL="0" rtl="0" algn="l">
              <a:spcBef>
                <a:spcPts val="640"/>
              </a:spcBef>
              <a:spcAft>
                <a:spcPts val="0"/>
              </a:spcAft>
              <a:buNone/>
            </a:pPr>
            <a:r>
              <a:rPr lang="en-US" sz="2000"/>
              <a:t>Selecting the parameters</a:t>
            </a:r>
            <a:endParaRPr sz="2000"/>
          </a:p>
          <a:p>
            <a:pPr indent="-355600" lvl="1" marL="914400" rtl="0" algn="l">
              <a:spcBef>
                <a:spcPts val="560"/>
              </a:spcBef>
              <a:spcAft>
                <a:spcPts val="0"/>
              </a:spcAft>
              <a:buSzPts val="2000"/>
              <a:buChar char="–"/>
            </a:pPr>
            <a:r>
              <a:rPr lang="en-US" sz="2000"/>
              <a:t>Selecting the size of hash table</a:t>
            </a:r>
            <a:endParaRPr sz="2000"/>
          </a:p>
          <a:p>
            <a:pPr indent="-355600" lvl="1" marL="914400" rtl="0" algn="l">
              <a:spcBef>
                <a:spcPts val="0"/>
              </a:spcBef>
              <a:spcAft>
                <a:spcPts val="0"/>
              </a:spcAft>
              <a:buSzPts val="2000"/>
              <a:buChar char="–"/>
            </a:pPr>
            <a:r>
              <a:rPr lang="en-US" sz="2000"/>
              <a:t>Selecting the  type of property to be verified (Safety/ Liveness)</a:t>
            </a:r>
            <a:endParaRPr sz="2000"/>
          </a:p>
          <a:p>
            <a:pPr indent="-355600" lvl="1" marL="914400" rtl="0" algn="l">
              <a:spcBef>
                <a:spcPts val="0"/>
              </a:spcBef>
              <a:spcAft>
                <a:spcPts val="0"/>
              </a:spcAft>
              <a:buSzPts val="2000"/>
              <a:buChar char="–"/>
            </a:pPr>
            <a:r>
              <a:rPr lang="en-US" sz="2000"/>
              <a:t>Selecting the max search depth</a:t>
            </a:r>
            <a:endParaRPr sz="2000"/>
          </a:p>
          <a:p>
            <a:pPr indent="-355600" lvl="1" marL="914400" rtl="0" algn="l">
              <a:spcBef>
                <a:spcPts val="0"/>
              </a:spcBef>
              <a:spcAft>
                <a:spcPts val="0"/>
              </a:spcAft>
              <a:buSzPts val="2000"/>
              <a:buChar char="–"/>
            </a:pPr>
            <a:r>
              <a:rPr lang="en-US" sz="2000"/>
              <a:t>Selecting the paramenters for a replay of error if found</a:t>
            </a:r>
            <a:endParaRPr sz="2000"/>
          </a:p>
          <a:p>
            <a:pPr indent="0" lvl="0" marL="0" rtl="0" algn="l">
              <a:spcBef>
                <a:spcPts val="640"/>
              </a:spcBef>
              <a:spcAft>
                <a:spcPts val="0"/>
              </a:spcAft>
              <a:buNone/>
            </a:pPr>
            <a:r>
              <a:t/>
            </a:r>
            <a:endParaRPr sz="2000"/>
          </a:p>
          <a:p>
            <a:pPr indent="0" lvl="0" marL="0" rtl="0" algn="l">
              <a:spcBef>
                <a:spcPts val="640"/>
              </a:spcBef>
              <a:spcAft>
                <a:spcPts val="0"/>
              </a:spcAft>
              <a:buNone/>
            </a:pPr>
            <a:r>
              <a:t/>
            </a:r>
            <a:endParaRPr sz="2000"/>
          </a:p>
          <a:p>
            <a:pPr indent="0" lvl="0" marL="0" rtl="0" algn="l">
              <a:spcBef>
                <a:spcPts val="640"/>
              </a:spcBef>
              <a:spcAft>
                <a:spcPts val="0"/>
              </a:spcAft>
              <a:buNone/>
            </a:pPr>
            <a:r>
              <a:t/>
            </a:r>
            <a:endParaRPr sz="2000"/>
          </a:p>
        </p:txBody>
      </p:sp>
      <p:sp>
        <p:nvSpPr>
          <p:cNvPr id="1085" name="Google Shape;1085;p97"/>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98"/>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1092" name="Google Shape;1092;p98"/>
          <p:cNvSpPr txBox="1"/>
          <p:nvPr>
            <p:ph type="title"/>
          </p:nvPr>
        </p:nvSpPr>
        <p:spPr>
          <a:xfrm>
            <a:off x="3169438" y="5165875"/>
            <a:ext cx="5486400" cy="56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Verification checks in SPIN</a:t>
            </a:r>
            <a:endParaRPr/>
          </a:p>
        </p:txBody>
      </p:sp>
      <p:pic>
        <p:nvPicPr>
          <p:cNvPr id="1093" name="Google Shape;1093;p98"/>
          <p:cNvPicPr preferRelativeResize="0"/>
          <p:nvPr/>
        </p:nvPicPr>
        <p:blipFill>
          <a:blip r:embed="rId3">
            <a:alphaModFix/>
          </a:blip>
          <a:stretch>
            <a:fillRect/>
          </a:stretch>
        </p:blipFill>
        <p:spPr>
          <a:xfrm>
            <a:off x="152400" y="2361400"/>
            <a:ext cx="8839197" cy="167961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99"/>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1100" name="Google Shape;1100;p99"/>
          <p:cNvSpPr txBox="1"/>
          <p:nvPr>
            <p:ph type="title"/>
          </p:nvPr>
        </p:nvSpPr>
        <p:spPr>
          <a:xfrm>
            <a:off x="126675" y="179450"/>
            <a:ext cx="5486400" cy="80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Functionalities of SPIN</a:t>
            </a:r>
            <a:endParaRPr/>
          </a:p>
        </p:txBody>
      </p:sp>
      <p:sp>
        <p:nvSpPr>
          <p:cNvPr id="1101" name="Google Shape;1101;p99"/>
          <p:cNvSpPr txBox="1"/>
          <p:nvPr>
            <p:ph idx="1" type="body"/>
          </p:nvPr>
        </p:nvSpPr>
        <p:spPr>
          <a:xfrm>
            <a:off x="209862" y="988744"/>
            <a:ext cx="8715000" cy="5689800"/>
          </a:xfrm>
          <a:prstGeom prst="rect">
            <a:avLst/>
          </a:prstGeom>
        </p:spPr>
        <p:txBody>
          <a:bodyPr anchorCtr="0" anchor="t" bIns="91425" lIns="91425" spcFirstLastPara="1" rIns="91425" wrap="square" tIns="91425">
            <a:noAutofit/>
          </a:bodyPr>
          <a:lstStyle/>
          <a:p>
            <a:pPr indent="0" lvl="0" marL="0" rtl="0" algn="l">
              <a:spcBef>
                <a:spcPts val="280"/>
              </a:spcBef>
              <a:spcAft>
                <a:spcPts val="0"/>
              </a:spcAft>
              <a:buNone/>
            </a:pPr>
            <a:r>
              <a:rPr b="1" lang="en-US" sz="1800"/>
              <a:t>Safety</a:t>
            </a:r>
            <a:r>
              <a:rPr lang="en-US"/>
              <a:t>:</a:t>
            </a:r>
            <a:endParaRPr/>
          </a:p>
          <a:p>
            <a:pPr indent="0" lvl="0" marL="0" rtl="0" algn="l">
              <a:spcBef>
                <a:spcPts val="280"/>
              </a:spcBef>
              <a:spcAft>
                <a:spcPts val="0"/>
              </a:spcAft>
              <a:buNone/>
            </a:pPr>
            <a:r>
              <a:rPr lang="en-US" sz="1600"/>
              <a:t>“</a:t>
            </a:r>
            <a:r>
              <a:rPr lang="en-US" sz="1600">
                <a:solidFill>
                  <a:srgbClr val="FFFF00"/>
                </a:solidFill>
              </a:rPr>
              <a:t>Nothing bad ever happens</a:t>
            </a:r>
            <a:r>
              <a:rPr lang="en-US" sz="1600"/>
              <a:t>”</a:t>
            </a:r>
            <a:endParaRPr sz="1600"/>
          </a:p>
          <a:p>
            <a:pPr indent="0" lvl="0" marL="0" rtl="0" algn="l">
              <a:spcBef>
                <a:spcPts val="280"/>
              </a:spcBef>
              <a:spcAft>
                <a:spcPts val="0"/>
              </a:spcAft>
              <a:buNone/>
            </a:pPr>
            <a:r>
              <a:rPr lang="en-US" sz="1600"/>
              <a:t>Deadlock freedom</a:t>
            </a:r>
            <a:endParaRPr sz="1600"/>
          </a:p>
          <a:p>
            <a:pPr indent="-330200" lvl="1" marL="914400" rtl="0" algn="l">
              <a:spcBef>
                <a:spcPts val="240"/>
              </a:spcBef>
              <a:spcAft>
                <a:spcPts val="0"/>
              </a:spcAft>
              <a:buSzPts val="1600"/>
              <a:buChar char="○"/>
            </a:pPr>
            <a:r>
              <a:rPr lang="en-US" sz="1600"/>
              <a:t>the system never reaches 	a state where no actions 	are possible</a:t>
            </a:r>
            <a:endParaRPr sz="1600"/>
          </a:p>
          <a:p>
            <a:pPr indent="-330200" lvl="0" marL="457200" rtl="0" algn="l">
              <a:spcBef>
                <a:spcPts val="0"/>
              </a:spcBef>
              <a:spcAft>
                <a:spcPts val="0"/>
              </a:spcAft>
              <a:buSzPts val="1600"/>
              <a:buChar char="●"/>
            </a:pPr>
            <a:r>
              <a:rPr lang="en-US" sz="1600"/>
              <a:t> SPIN: find a trace leading to the “bad” thing. If there is not such a trace, the property is satisfied.</a:t>
            </a:r>
            <a:endParaRPr sz="1600"/>
          </a:p>
          <a:p>
            <a:pPr indent="0" lvl="0" marL="0" rtl="0" algn="l">
              <a:spcBef>
                <a:spcPts val="280"/>
              </a:spcBef>
              <a:spcAft>
                <a:spcPts val="0"/>
              </a:spcAft>
              <a:buNone/>
            </a:pPr>
            <a:r>
              <a:rPr lang="en-US" sz="1600"/>
              <a:t>	Invalid endstates: </a:t>
            </a:r>
            <a:endParaRPr sz="1600"/>
          </a:p>
          <a:p>
            <a:pPr indent="-330200" lvl="0" marL="914400" rtl="0" algn="l">
              <a:spcBef>
                <a:spcPts val="280"/>
              </a:spcBef>
              <a:spcAft>
                <a:spcPts val="0"/>
              </a:spcAft>
              <a:buSzPts val="1600"/>
              <a:buChar char="●"/>
            </a:pPr>
            <a:r>
              <a:rPr lang="en-US" sz="1600"/>
              <a:t>A state where </a:t>
            </a:r>
            <a:r>
              <a:rPr lang="en-US" sz="1600">
                <a:solidFill>
                  <a:srgbClr val="FFFF00"/>
                </a:solidFill>
              </a:rPr>
              <a:t>no process makes any progress</a:t>
            </a:r>
            <a:r>
              <a:rPr lang="en-US" sz="1600"/>
              <a:t>. Eg. deadlock</a:t>
            </a:r>
            <a:endParaRPr sz="1600"/>
          </a:p>
          <a:p>
            <a:pPr indent="-330200" lvl="0" marL="914400" rtl="0" algn="l">
              <a:spcBef>
                <a:spcPts val="0"/>
              </a:spcBef>
              <a:spcAft>
                <a:spcPts val="0"/>
              </a:spcAft>
              <a:buSzPts val="1600"/>
              <a:buChar char="●"/>
            </a:pPr>
            <a:r>
              <a:rPr lang="en-US" sz="1600"/>
              <a:t>If it does not, we can label the state where a process is okay to stop with an end-state label.</a:t>
            </a:r>
            <a:endParaRPr sz="1600"/>
          </a:p>
          <a:p>
            <a:pPr indent="457200" lvl="0" marL="0" rtl="0" algn="l">
              <a:spcBef>
                <a:spcPts val="280"/>
              </a:spcBef>
              <a:spcAft>
                <a:spcPts val="0"/>
              </a:spcAft>
              <a:buNone/>
            </a:pPr>
            <a:r>
              <a:rPr lang="en-US" sz="1600"/>
              <a:t>Assertion violations: </a:t>
            </a:r>
            <a:endParaRPr sz="1600"/>
          </a:p>
          <a:p>
            <a:pPr indent="-330200" lvl="0" marL="914400" rtl="0" algn="l">
              <a:spcBef>
                <a:spcPts val="280"/>
              </a:spcBef>
              <a:spcAft>
                <a:spcPts val="0"/>
              </a:spcAft>
              <a:buSzPts val="1600"/>
              <a:buChar char="●"/>
            </a:pPr>
            <a:r>
              <a:rPr lang="en-US" sz="1600"/>
              <a:t>An assert statement is similar to skip in the sense that it is always executable and has no other effect on the state of the system </a:t>
            </a:r>
            <a:endParaRPr sz="1600"/>
          </a:p>
          <a:p>
            <a:pPr indent="-330200" lvl="0" marL="914400" rtl="0" algn="l">
              <a:spcBef>
                <a:spcPts val="0"/>
              </a:spcBef>
              <a:spcAft>
                <a:spcPts val="0"/>
              </a:spcAft>
              <a:buSzPts val="1600"/>
              <a:buChar char="●"/>
            </a:pPr>
            <a:r>
              <a:rPr lang="en-US" sz="1600"/>
              <a:t>If the </a:t>
            </a:r>
            <a:r>
              <a:rPr lang="en-US" sz="1600">
                <a:solidFill>
                  <a:srgbClr val="FFFF00"/>
                </a:solidFill>
              </a:rPr>
              <a:t>expression evaluates to false</a:t>
            </a:r>
            <a:r>
              <a:rPr lang="en-US" sz="1600"/>
              <a:t> (or, equivalently, to the integer value zero), an a</a:t>
            </a:r>
            <a:r>
              <a:rPr lang="en-US" sz="1600">
                <a:solidFill>
                  <a:srgbClr val="FFFF00"/>
                </a:solidFill>
              </a:rPr>
              <a:t>ssertion violation</a:t>
            </a:r>
            <a:r>
              <a:rPr lang="en-US" sz="1600"/>
              <a:t> is reported.</a:t>
            </a:r>
            <a:endParaRPr sz="1600"/>
          </a:p>
          <a:p>
            <a:pPr indent="0" lvl="0" marL="0" rtl="0" algn="l">
              <a:spcBef>
                <a:spcPts val="280"/>
              </a:spcBef>
              <a:spcAft>
                <a:spcPts val="0"/>
              </a:spcAft>
              <a:buNone/>
            </a:pPr>
            <a:r>
              <a:rPr lang="en-US" sz="1600"/>
              <a:t>To express this, we can place the system invariant in an independently executed process, as in:</a:t>
            </a:r>
            <a:endParaRPr sz="1600"/>
          </a:p>
          <a:p>
            <a:pPr indent="0" lvl="0" marL="914400" rtl="0" algn="l">
              <a:spcBef>
                <a:spcPts val="280"/>
              </a:spcBef>
              <a:spcAft>
                <a:spcPts val="0"/>
              </a:spcAft>
              <a:buNone/>
            </a:pPr>
            <a:r>
              <a:rPr lang="en-US" sz="1600"/>
              <a:t>	active proctype monitor()</a:t>
            </a:r>
            <a:endParaRPr sz="1600"/>
          </a:p>
          <a:p>
            <a:pPr indent="0" lvl="0" marL="914400" rtl="0" algn="l">
              <a:spcBef>
                <a:spcPts val="280"/>
              </a:spcBef>
              <a:spcAft>
                <a:spcPts val="0"/>
              </a:spcAft>
              <a:buNone/>
            </a:pPr>
            <a:r>
              <a:rPr lang="en-US" sz="1600"/>
              <a:t>	{</a:t>
            </a:r>
            <a:endParaRPr sz="1600"/>
          </a:p>
          <a:p>
            <a:pPr indent="0" lvl="0" marL="914400" rtl="0" algn="l">
              <a:spcBef>
                <a:spcPts val="280"/>
              </a:spcBef>
              <a:spcAft>
                <a:spcPts val="0"/>
              </a:spcAft>
              <a:buNone/>
            </a:pPr>
            <a:r>
              <a:rPr lang="en-US" sz="1600"/>
              <a:t>   	 assert(invariant)</a:t>
            </a:r>
            <a:endParaRPr sz="1600"/>
          </a:p>
          <a:p>
            <a:pPr indent="0" lvl="0" marL="914400" rtl="0" algn="l">
              <a:spcBef>
                <a:spcPts val="280"/>
              </a:spcBef>
              <a:spcAft>
                <a:spcPts val="0"/>
              </a:spcAft>
              <a:buNone/>
            </a:pPr>
            <a:r>
              <a:rPr lang="en-US" sz="1600"/>
              <a:t>	}</a:t>
            </a:r>
            <a:endParaRPr sz="16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00"/>
          <p:cNvSpPr txBox="1"/>
          <p:nvPr>
            <p:ph idx="1" type="body"/>
          </p:nvPr>
        </p:nvSpPr>
        <p:spPr>
          <a:xfrm>
            <a:off x="242175" y="169650"/>
            <a:ext cx="8708100" cy="6642900"/>
          </a:xfrm>
          <a:prstGeom prst="rect">
            <a:avLst/>
          </a:prstGeom>
        </p:spPr>
        <p:txBody>
          <a:bodyPr anchorCtr="0" anchor="t" bIns="91425" lIns="91425" spcFirstLastPara="1" rIns="91425" wrap="square" tIns="91425">
            <a:noAutofit/>
          </a:bodyPr>
          <a:lstStyle/>
          <a:p>
            <a:pPr indent="0" lvl="0" marL="0" rtl="0" algn="l">
              <a:spcBef>
                <a:spcPts val="280"/>
              </a:spcBef>
              <a:spcAft>
                <a:spcPts val="0"/>
              </a:spcAft>
              <a:buNone/>
            </a:pPr>
            <a:r>
              <a:rPr lang="en-US" sz="1800"/>
              <a:t>Liveness:</a:t>
            </a:r>
            <a:endParaRPr sz="1800"/>
          </a:p>
          <a:p>
            <a:pPr indent="0" lvl="0" marL="0" rtl="0" algn="l">
              <a:spcBef>
                <a:spcPts val="280"/>
              </a:spcBef>
              <a:spcAft>
                <a:spcPts val="0"/>
              </a:spcAft>
              <a:buNone/>
            </a:pPr>
            <a:r>
              <a:rPr lang="en-US" sz="1800"/>
              <a:t>	</a:t>
            </a:r>
            <a:r>
              <a:rPr lang="en-US" sz="1800">
                <a:solidFill>
                  <a:srgbClr val="3EDD13"/>
                </a:solidFill>
              </a:rPr>
              <a:t>“Something good will eventually happen”</a:t>
            </a:r>
            <a:endParaRPr sz="1800"/>
          </a:p>
          <a:p>
            <a:pPr indent="-177800" lvl="0" marL="342900" rtl="0" algn="l">
              <a:spcBef>
                <a:spcPts val="480"/>
              </a:spcBef>
              <a:spcAft>
                <a:spcPts val="0"/>
              </a:spcAft>
              <a:buSzPts val="1800"/>
              <a:buChar char="•"/>
            </a:pPr>
            <a:r>
              <a:rPr lang="en-US" sz="1800"/>
              <a:t>Termination: the system will eventually terminate</a:t>
            </a:r>
            <a:endParaRPr sz="1800"/>
          </a:p>
          <a:p>
            <a:pPr indent="-177800" lvl="0" marL="342900" rtl="0" algn="l">
              <a:spcBef>
                <a:spcPts val="480"/>
              </a:spcBef>
              <a:spcAft>
                <a:spcPts val="0"/>
              </a:spcAft>
              <a:buSzPts val="1800"/>
              <a:buChar char="•"/>
            </a:pPr>
            <a:r>
              <a:rPr lang="en-US" sz="1800"/>
              <a:t>SPIN: find a (infinite) loop in which the “good” thing does not happen. If there is not such a loop, the property is satisfied.</a:t>
            </a:r>
            <a:endParaRPr sz="1800">
              <a:solidFill>
                <a:srgbClr val="3EDD13"/>
              </a:solidFill>
            </a:endParaRPr>
          </a:p>
          <a:p>
            <a:pPr indent="0" lvl="0" marL="0" rtl="0" algn="l">
              <a:spcBef>
                <a:spcPts val="280"/>
              </a:spcBef>
              <a:spcAft>
                <a:spcPts val="0"/>
              </a:spcAft>
              <a:buNone/>
            </a:pPr>
            <a:r>
              <a:t/>
            </a:r>
            <a:endParaRPr sz="1800"/>
          </a:p>
          <a:p>
            <a:pPr indent="-342900" lvl="0" marL="457200" rtl="0" algn="l">
              <a:spcBef>
                <a:spcPts val="280"/>
              </a:spcBef>
              <a:spcAft>
                <a:spcPts val="0"/>
              </a:spcAft>
              <a:buSzPts val="1800"/>
              <a:buChar char="•"/>
            </a:pPr>
            <a:r>
              <a:rPr lang="en-US" sz="1800"/>
              <a:t>Non progress cycles</a:t>
            </a:r>
            <a:endParaRPr sz="1800"/>
          </a:p>
          <a:p>
            <a:pPr indent="-342900" lvl="1" marL="1371600" rtl="0" algn="l">
              <a:spcBef>
                <a:spcPts val="0"/>
              </a:spcBef>
              <a:spcAft>
                <a:spcPts val="0"/>
              </a:spcAft>
              <a:buSzPts val="1800"/>
              <a:buChar char="–"/>
            </a:pPr>
            <a:r>
              <a:rPr lang="en-US" sz="1800"/>
              <a:t>A progress label states the requirement that the labeled global state must be visited infinitely often in any infinite system execution. Any violation of this requirement can be reported by the verifier as a non-progress cycle.</a:t>
            </a:r>
            <a:endParaRPr sz="1800"/>
          </a:p>
          <a:p>
            <a:pPr indent="0" lvl="0" marL="1371600" rtl="0" algn="l">
              <a:spcBef>
                <a:spcPts val="280"/>
              </a:spcBef>
              <a:spcAft>
                <a:spcPts val="0"/>
              </a:spcAft>
              <a:buNone/>
            </a:pPr>
            <a:r>
              <a:rPr lang="en-US" sz="1800"/>
              <a:t>	active proctype dijkstra()</a:t>
            </a:r>
            <a:endParaRPr sz="1800"/>
          </a:p>
          <a:p>
            <a:pPr indent="0" lvl="0" marL="1371600" rtl="0" algn="l">
              <a:spcBef>
                <a:spcPts val="280"/>
              </a:spcBef>
              <a:spcAft>
                <a:spcPts val="0"/>
              </a:spcAft>
              <a:buNone/>
            </a:pPr>
            <a:r>
              <a:rPr lang="en-US" sz="1800"/>
              <a:t>	{    do</a:t>
            </a:r>
            <a:endParaRPr sz="1800"/>
          </a:p>
          <a:p>
            <a:pPr indent="0" lvl="0" marL="1371600" rtl="0" algn="l">
              <a:spcBef>
                <a:spcPts val="280"/>
              </a:spcBef>
              <a:spcAft>
                <a:spcPts val="0"/>
              </a:spcAft>
              <a:buNone/>
            </a:pPr>
            <a:r>
              <a:rPr lang="en-US" sz="1800"/>
              <a:t>   	 :: sema!p -&gt;</a:t>
            </a:r>
            <a:endParaRPr sz="1800"/>
          </a:p>
          <a:p>
            <a:pPr indent="0" lvl="0" marL="1371600" rtl="0" algn="l">
              <a:spcBef>
                <a:spcPts val="280"/>
              </a:spcBef>
              <a:spcAft>
                <a:spcPts val="0"/>
              </a:spcAft>
              <a:buNone/>
            </a:pPr>
            <a:r>
              <a:rPr lang="en-US" sz="1800"/>
              <a:t>	</a:t>
            </a:r>
            <a:r>
              <a:rPr lang="en-US" sz="1800">
                <a:solidFill>
                  <a:srgbClr val="FFFF00"/>
                </a:solidFill>
              </a:rPr>
              <a:t>progress</a:t>
            </a:r>
            <a:r>
              <a:rPr lang="en-US" sz="1800"/>
              <a:t>:    sema?v</a:t>
            </a:r>
            <a:endParaRPr sz="1800"/>
          </a:p>
          <a:p>
            <a:pPr indent="0" lvl="0" marL="1371600" rtl="0" algn="l">
              <a:spcBef>
                <a:spcPts val="280"/>
              </a:spcBef>
              <a:spcAft>
                <a:spcPts val="0"/>
              </a:spcAft>
              <a:buNone/>
            </a:pPr>
            <a:r>
              <a:rPr lang="en-US" sz="1800"/>
              <a:t>   	 od    </a:t>
            </a:r>
            <a:endParaRPr sz="1800"/>
          </a:p>
          <a:p>
            <a:pPr indent="0" lvl="0" marL="1371600" rtl="0" algn="l">
              <a:spcBef>
                <a:spcPts val="280"/>
              </a:spcBef>
              <a:spcAft>
                <a:spcPts val="0"/>
              </a:spcAft>
              <a:buNone/>
            </a:pPr>
            <a:r>
              <a:rPr lang="en-US" sz="1800"/>
              <a:t>	}</a:t>
            </a:r>
            <a:endParaRPr sz="1800"/>
          </a:p>
          <a:p>
            <a:pPr indent="-342900" lvl="0" marL="457200" rtl="0" algn="l">
              <a:spcBef>
                <a:spcPts val="280"/>
              </a:spcBef>
              <a:spcAft>
                <a:spcPts val="0"/>
              </a:spcAft>
              <a:buSzPts val="1800"/>
              <a:buChar char="•"/>
            </a:pPr>
            <a:r>
              <a:rPr lang="en-US" sz="1800"/>
              <a:t>Acceptance cycles</a:t>
            </a:r>
            <a:endParaRPr sz="1800"/>
          </a:p>
          <a:p>
            <a:pPr indent="457200" lvl="0" marL="0" rtl="0" algn="l">
              <a:spcBef>
                <a:spcPts val="280"/>
              </a:spcBef>
              <a:spcAft>
                <a:spcPts val="0"/>
              </a:spcAft>
              <a:buNone/>
            </a:pPr>
            <a:r>
              <a:rPr lang="en-US" sz="1800"/>
              <a:t>When checking for acceptance cycles, the verifier will complain if there is an execution that visits infinitely often an acceptance state.</a:t>
            </a:r>
            <a:endParaRPr sz="1800"/>
          </a:p>
          <a:p>
            <a:pPr indent="0" lvl="0" marL="0" rtl="0" algn="l">
              <a:spcBef>
                <a:spcPts val="280"/>
              </a:spcBef>
              <a:spcAft>
                <a:spcPts val="0"/>
              </a:spcAft>
              <a:buNone/>
            </a:pPr>
            <a:r>
              <a:t/>
            </a:r>
            <a:endParaRPr sz="1800"/>
          </a:p>
          <a:p>
            <a:pPr indent="0" lvl="0" marL="0" rtl="0" algn="l">
              <a:spcBef>
                <a:spcPts val="640"/>
              </a:spcBef>
              <a:spcAft>
                <a:spcPts val="0"/>
              </a:spcAft>
              <a:buNone/>
            </a:pPr>
            <a:r>
              <a:t/>
            </a:r>
            <a:endParaRPr sz="1800"/>
          </a:p>
        </p:txBody>
      </p:sp>
      <p:sp>
        <p:nvSpPr>
          <p:cNvPr id="1108" name="Google Shape;1108;p100"/>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01"/>
          <p:cNvSpPr txBox="1"/>
          <p:nvPr>
            <p:ph type="title"/>
          </p:nvPr>
        </p:nvSpPr>
        <p:spPr>
          <a:xfrm>
            <a:off x="685800" y="5335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350"/>
              <a:buFont typeface="Tahoma"/>
              <a:buNone/>
            </a:pPr>
            <a:r>
              <a:rPr b="0" i="0" lang="en-US" sz="5400" u="none" cap="none" strike="noStrike">
                <a:solidFill>
                  <a:schemeClr val="folHlink"/>
                </a:solidFill>
                <a:latin typeface="Tahoma"/>
                <a:ea typeface="Tahoma"/>
                <a:cs typeface="Tahoma"/>
                <a:sym typeface="Tahoma"/>
              </a:rPr>
              <a:t>Never Claim</a:t>
            </a:r>
            <a:endParaRPr/>
          </a:p>
        </p:txBody>
      </p:sp>
      <p:sp>
        <p:nvSpPr>
          <p:cNvPr id="1115" name="Google Shape;1115;p101"/>
          <p:cNvSpPr txBox="1"/>
          <p:nvPr>
            <p:ph idx="1" type="body"/>
          </p:nvPr>
        </p:nvSpPr>
        <p:spPr>
          <a:xfrm>
            <a:off x="291306" y="1945640"/>
            <a:ext cx="8561400" cy="4226700"/>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3200"/>
              <a:buFont typeface="Tahoma"/>
              <a:buChar char="•"/>
            </a:pPr>
            <a:r>
              <a:rPr lang="en-US"/>
              <a:t>D</a:t>
            </a:r>
            <a:r>
              <a:rPr b="0" i="0" lang="en-US" sz="3200" u="none" cap="none" strike="noStrike">
                <a:solidFill>
                  <a:schemeClr val="lt1"/>
                </a:solidFill>
                <a:latin typeface="Tahoma"/>
                <a:ea typeface="Tahoma"/>
                <a:cs typeface="Tahoma"/>
                <a:sym typeface="Tahoma"/>
              </a:rPr>
              <a:t>eclaration of a temporal claim that should never happen in the system being specified.</a:t>
            </a:r>
            <a:endParaRPr/>
          </a:p>
          <a:p>
            <a:pPr indent="-139700" lvl="0" marL="342900" marR="0" rtl="0" algn="l">
              <a:lnSpc>
                <a:spcPct val="100000"/>
              </a:lnSpc>
              <a:spcBef>
                <a:spcPts val="0"/>
              </a:spcBef>
              <a:spcAft>
                <a:spcPts val="0"/>
              </a:spcAft>
              <a:buClr>
                <a:schemeClr val="lt1"/>
              </a:buClr>
              <a:buSzPts val="3200"/>
              <a:buFont typeface="Tahoma"/>
              <a:buNone/>
            </a:pPr>
            <a:r>
              <a:t/>
            </a:r>
            <a:endParaRPr b="0" i="0" sz="3200" u="none" cap="none" strike="noStrike">
              <a:solidFill>
                <a:schemeClr val="lt1"/>
              </a:solidFill>
              <a:latin typeface="Tahoma"/>
              <a:ea typeface="Tahoma"/>
              <a:cs typeface="Tahoma"/>
              <a:sym typeface="Tahoma"/>
            </a:endParaRPr>
          </a:p>
          <a:p>
            <a:pPr indent="-342900" lvl="0" marL="342900" marR="0" rtl="0" algn="l">
              <a:lnSpc>
                <a:spcPct val="100000"/>
              </a:lnSpc>
              <a:spcBef>
                <a:spcPts val="640"/>
              </a:spcBef>
              <a:spcAft>
                <a:spcPts val="0"/>
              </a:spcAft>
              <a:buClr>
                <a:schemeClr val="lt1"/>
              </a:buClr>
              <a:buSzPts val="3200"/>
              <a:buFont typeface="Tahoma"/>
              <a:buChar char="•"/>
            </a:pPr>
            <a:r>
              <a:rPr lang="en-US"/>
              <a:t>D</a:t>
            </a:r>
            <a:r>
              <a:rPr b="0" i="0" lang="en-US" sz="3200" u="none" cap="none" strike="noStrike">
                <a:solidFill>
                  <a:schemeClr val="lt1"/>
                </a:solidFill>
                <a:latin typeface="Tahoma"/>
                <a:ea typeface="Tahoma"/>
                <a:cs typeface="Tahoma"/>
                <a:sym typeface="Tahoma"/>
              </a:rPr>
              <a:t>efined as a series of </a:t>
            </a:r>
            <a:r>
              <a:rPr b="0" i="0" lang="en-US" sz="3200" u="none" cap="none" strike="noStrike">
                <a:solidFill>
                  <a:srgbClr val="FFFF00"/>
                </a:solidFill>
                <a:latin typeface="Tahoma"/>
                <a:ea typeface="Tahoma"/>
                <a:cs typeface="Tahoma"/>
                <a:sym typeface="Tahoma"/>
              </a:rPr>
              <a:t>propositions</a:t>
            </a:r>
            <a:r>
              <a:rPr b="0" i="0" lang="en-US" sz="3200" u="none" cap="none" strike="noStrike">
                <a:solidFill>
                  <a:schemeClr val="lt1"/>
                </a:solidFill>
                <a:latin typeface="Tahoma"/>
                <a:ea typeface="Tahoma"/>
                <a:cs typeface="Tahoma"/>
                <a:sym typeface="Tahoma"/>
              </a:rPr>
              <a:t>, or </a:t>
            </a:r>
            <a:r>
              <a:rPr b="0" i="0" lang="en-US" sz="3200" u="none" cap="none" strike="noStrike">
                <a:solidFill>
                  <a:srgbClr val="FFFF00"/>
                </a:solidFill>
                <a:latin typeface="Tahoma"/>
                <a:ea typeface="Tahoma"/>
                <a:cs typeface="Tahoma"/>
                <a:sym typeface="Tahoma"/>
              </a:rPr>
              <a:t>boolean expressions</a:t>
            </a:r>
            <a:r>
              <a:rPr b="0" i="0" lang="en-US" sz="3200" u="none" cap="none" strike="noStrike">
                <a:solidFill>
                  <a:schemeClr val="lt1"/>
                </a:solidFill>
                <a:latin typeface="Tahoma"/>
                <a:ea typeface="Tahoma"/>
                <a:cs typeface="Tahoma"/>
                <a:sym typeface="Tahoma"/>
              </a:rPr>
              <a:t>, on the system state that must become </a:t>
            </a:r>
            <a:r>
              <a:rPr b="0" i="1" lang="en-US" sz="3200" u="none" cap="none" strike="noStrike">
                <a:solidFill>
                  <a:schemeClr val="lt1"/>
                </a:solidFill>
                <a:latin typeface="Tahoma"/>
                <a:ea typeface="Tahoma"/>
                <a:cs typeface="Tahoma"/>
                <a:sym typeface="Tahoma"/>
              </a:rPr>
              <a:t>true</a:t>
            </a:r>
            <a:r>
              <a:rPr b="0" i="0" lang="en-US" sz="3200" u="none" cap="none" strike="noStrike">
                <a:solidFill>
                  <a:schemeClr val="lt1"/>
                </a:solidFill>
                <a:latin typeface="Tahoma"/>
                <a:ea typeface="Tahoma"/>
                <a:cs typeface="Tahoma"/>
                <a:sym typeface="Tahoma"/>
              </a:rPr>
              <a:t>  in the sequence specified for the behavior of interest to be matched.</a:t>
            </a:r>
            <a:endParaRPr/>
          </a:p>
        </p:txBody>
      </p:sp>
      <p:sp>
        <p:nvSpPr>
          <p:cNvPr id="1116" name="Google Shape;1116;p101"/>
          <p:cNvSpPr txBox="1"/>
          <p:nvPr>
            <p:ph idx="10" type="dt"/>
          </p:nvPr>
        </p:nvSpPr>
        <p:spPr>
          <a:xfrm>
            <a:off x="685800" y="6172200"/>
            <a:ext cx="19050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350"/>
              <a:buFont typeface="Times New Roman"/>
              <a:buNone/>
            </a:pPr>
            <a:r>
              <a:rPr lang="en-US"/>
              <a:t>2019</a:t>
            </a:r>
            <a:endParaRPr/>
          </a:p>
        </p:txBody>
      </p:sp>
      <p:sp>
        <p:nvSpPr>
          <p:cNvPr id="1117" name="Google Shape;1117;p101"/>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1118" name="Google Shape;1118;p101"/>
          <p:cNvSpPr/>
          <p:nvPr/>
        </p:nvSpPr>
        <p:spPr>
          <a:xfrm>
            <a:off x="2525460" y="1163206"/>
            <a:ext cx="4093200" cy="523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9FF66"/>
              </a:buClr>
              <a:buSzPts val="800"/>
              <a:buFont typeface="Tahoma"/>
              <a:buNone/>
            </a:pPr>
            <a:r>
              <a:rPr b="0" i="0" lang="en-US" sz="3200" u="none" cap="none" strike="noStrike">
                <a:solidFill>
                  <a:srgbClr val="99FF66"/>
                </a:solidFill>
                <a:latin typeface="Tahoma"/>
                <a:ea typeface="Tahoma"/>
                <a:cs typeface="Tahoma"/>
                <a:sym typeface="Tahoma"/>
              </a:rPr>
              <a:t>never { </a:t>
            </a:r>
            <a:r>
              <a:rPr b="0" i="0" lang="en-US" sz="3200" u="sng" cap="none" strike="noStrike">
                <a:solidFill>
                  <a:schemeClr val="hlink"/>
                </a:solidFill>
                <a:latin typeface="Tahoma"/>
                <a:ea typeface="Tahoma"/>
                <a:cs typeface="Tahoma"/>
                <a:sym typeface="Tahoma"/>
              </a:rPr>
              <a:t>sequence </a:t>
            </a:r>
            <a:r>
              <a:rPr b="0" i="0" lang="en-US" sz="3200" u="none" cap="none" strike="noStrike">
                <a:solidFill>
                  <a:srgbClr val="99FF66"/>
                </a:solidFill>
                <a:latin typeface="Tahoma"/>
                <a:ea typeface="Tahoma"/>
                <a:cs typeface="Tahoma"/>
                <a:sym typeface="Tahoma"/>
              </a:rPr>
              <a:t>}</a:t>
            </a:r>
            <a:endParaRPr/>
          </a:p>
        </p:txBody>
      </p:sp>
      <p:sp>
        <p:nvSpPr>
          <p:cNvPr id="1119" name="Google Shape;1119;p101"/>
          <p:cNvSpPr txBox="1"/>
          <p:nvPr>
            <p:ph idx="12" type="sldNum"/>
          </p:nvPr>
        </p:nvSpPr>
        <p:spPr>
          <a:xfrm>
            <a:off x="3429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02"/>
          <p:cNvSpPr txBox="1"/>
          <p:nvPr>
            <p:ph type="title"/>
          </p:nvPr>
        </p:nvSpPr>
        <p:spPr>
          <a:xfrm>
            <a:off x="655320" y="1752600"/>
            <a:ext cx="7772400" cy="3352799"/>
          </a:xfrm>
          <a:prstGeom prst="rect">
            <a:avLst/>
          </a:prstGeom>
          <a:noFill/>
          <a:ln cap="flat" cmpd="sng" w="9525">
            <a:solidFill>
              <a:srgbClr val="69D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SPIN Demo </a:t>
            </a:r>
            <a:br>
              <a:rPr b="0" i="0" lang="en-US" sz="4400" u="none" cap="none" strike="noStrike">
                <a:solidFill>
                  <a:schemeClr val="folHlink"/>
                </a:solidFill>
                <a:latin typeface="Tahoma"/>
                <a:ea typeface="Tahoma"/>
                <a:cs typeface="Tahoma"/>
                <a:sym typeface="Tahoma"/>
              </a:rPr>
            </a:br>
            <a:r>
              <a:rPr b="0" i="0" lang="en-US" sz="4400" u="none" cap="none" strike="noStrike">
                <a:solidFill>
                  <a:schemeClr val="folHlink"/>
                </a:solidFill>
                <a:latin typeface="Tahoma"/>
                <a:ea typeface="Tahoma"/>
                <a:cs typeface="Tahoma"/>
                <a:sym typeface="Tahoma"/>
              </a:rPr>
              <a:t>Illustration of Petrinet</a:t>
            </a:r>
            <a:endParaRPr b="0" i="0" sz="4400" u="none" cap="none" strike="noStrike">
              <a:solidFill>
                <a:schemeClr val="folHlink"/>
              </a:solidFill>
              <a:latin typeface="Tahoma"/>
              <a:ea typeface="Tahoma"/>
              <a:cs typeface="Tahoma"/>
              <a:sym typeface="Tahoma"/>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Promela Process Type</a:t>
            </a:r>
            <a:endParaRPr/>
          </a:p>
        </p:txBody>
      </p:sp>
      <p:sp>
        <p:nvSpPr>
          <p:cNvPr id="188" name="Google Shape;188;p22"/>
          <p:cNvSpPr txBox="1"/>
          <p:nvPr>
            <p:ph idx="1" type="body"/>
          </p:nvPr>
        </p:nvSpPr>
        <p:spPr>
          <a:xfrm>
            <a:off x="706120" y="1468120"/>
            <a:ext cx="7772400" cy="4704079"/>
          </a:xfrm>
          <a:prstGeom prst="rect">
            <a:avLst/>
          </a:prstGeom>
          <a:noFill/>
          <a:ln cap="flat" cmpd="sng" w="9525">
            <a:solidFill>
              <a:srgbClr val="69D8FF"/>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Font typeface="Tahoma"/>
              <a:buChar char="•"/>
            </a:pPr>
            <a:r>
              <a:rPr b="0" i="0" lang="en-US" sz="2400" u="none" cap="none" strike="noStrike">
                <a:solidFill>
                  <a:schemeClr val="lt1"/>
                </a:solidFill>
                <a:latin typeface="Tahoma"/>
                <a:ea typeface="Tahoma"/>
                <a:cs typeface="Tahoma"/>
                <a:sym typeface="Tahoma"/>
              </a:rPr>
              <a:t>Variable/message channel can only be changed/inspected by processes.</a:t>
            </a:r>
            <a:endParaRPr/>
          </a:p>
          <a:p>
            <a:pPr indent="-342900" lvl="0" marL="342900" marR="0" rtl="0" algn="l">
              <a:lnSpc>
                <a:spcPct val="100000"/>
              </a:lnSpc>
              <a:spcBef>
                <a:spcPts val="480"/>
              </a:spcBef>
              <a:spcAft>
                <a:spcPts val="0"/>
              </a:spcAft>
              <a:buClr>
                <a:schemeClr val="lt1"/>
              </a:buClr>
              <a:buSzPts val="2400"/>
              <a:buFont typeface="Tahoma"/>
              <a:buNone/>
            </a:pPr>
            <a:r>
              <a:rPr lang="en-US" sz="2400">
                <a:solidFill>
                  <a:srgbClr val="FF0000"/>
                </a:solidFill>
              </a:rPr>
              <a:t>[proctype….run...]</a:t>
            </a:r>
            <a:endParaRPr b="0" i="0" sz="2400" u="none" cap="none" strike="noStrike">
              <a:solidFill>
                <a:srgbClr val="FF0000"/>
              </a:solidFill>
              <a:latin typeface="Tahoma"/>
              <a:ea typeface="Tahoma"/>
              <a:cs typeface="Tahoma"/>
              <a:sym typeface="Tahoma"/>
            </a:endParaRPr>
          </a:p>
          <a:p>
            <a:pPr indent="-342900" lvl="0" marL="342900" marR="0" rtl="0" algn="l">
              <a:lnSpc>
                <a:spcPct val="100000"/>
              </a:lnSpc>
              <a:spcBef>
                <a:spcPts val="480"/>
              </a:spcBef>
              <a:spcAft>
                <a:spcPts val="0"/>
              </a:spcAft>
              <a:buClr>
                <a:srgbClr val="FFFF00"/>
              </a:buClr>
              <a:buSzPts val="2400"/>
              <a:buFont typeface="Tahoma"/>
              <a:buChar char="•"/>
            </a:pPr>
            <a:r>
              <a:rPr b="0" i="0" lang="en-US" sz="2400" u="none" cap="none" strike="noStrike">
                <a:solidFill>
                  <a:srgbClr val="FFFF00"/>
                </a:solidFill>
                <a:latin typeface="Tahoma"/>
                <a:ea typeface="Tahoma"/>
                <a:cs typeface="Tahoma"/>
                <a:sym typeface="Tahoma"/>
              </a:rPr>
              <a:t>proctype </a:t>
            </a:r>
            <a:r>
              <a:rPr b="0" i="0" lang="en-US" sz="2400" u="none" cap="none" strike="noStrike">
                <a:solidFill>
                  <a:schemeClr val="lt1"/>
                </a:solidFill>
                <a:latin typeface="Tahoma"/>
                <a:ea typeface="Tahoma"/>
                <a:cs typeface="Tahoma"/>
                <a:sym typeface="Tahoma"/>
              </a:rPr>
              <a:t>&lt;name&gt;( &lt;formal parameters&gt; )  {  &lt;body&gt; }</a:t>
            </a:r>
            <a:endParaRPr b="0" i="0" sz="2400" u="none" cap="none" strike="noStrik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rgbClr val="FFFF00"/>
              </a:buClr>
              <a:buSzPts val="2400"/>
              <a:buFont typeface="Tahoma"/>
              <a:buChar char="•"/>
            </a:pPr>
            <a:r>
              <a:rPr b="0" i="0" lang="en-US" sz="2400" u="none" cap="none" strike="noStrike">
                <a:solidFill>
                  <a:srgbClr val="FFFF00"/>
                </a:solidFill>
                <a:latin typeface="Tahoma"/>
                <a:ea typeface="Tahoma"/>
                <a:cs typeface="Tahoma"/>
                <a:sym typeface="Tahoma"/>
              </a:rPr>
              <a:t>run</a:t>
            </a:r>
            <a:r>
              <a:rPr b="0" i="0" lang="en-US" sz="2400" u="none" cap="none" strike="noStrike">
                <a:solidFill>
                  <a:schemeClr val="lt1"/>
                </a:solidFill>
                <a:latin typeface="Tahoma"/>
                <a:ea typeface="Tahoma"/>
                <a:cs typeface="Tahoma"/>
                <a:sym typeface="Tahoma"/>
              </a:rPr>
              <a:t> &lt;name&gt;(&lt;actual parameter&gt;)</a:t>
            </a:r>
            <a:endParaRPr/>
          </a:p>
          <a:p>
            <a:pPr indent="0" lvl="0" marL="0" marR="0" rtl="0" algn="l">
              <a:lnSpc>
                <a:spcPct val="100000"/>
              </a:lnSpc>
              <a:spcBef>
                <a:spcPts val="480"/>
              </a:spcBef>
              <a:spcAft>
                <a:spcPts val="0"/>
              </a:spcAft>
              <a:buClr>
                <a:srgbClr val="FFFF00"/>
              </a:buClr>
              <a:buSzPts val="2400"/>
              <a:buFont typeface="Tahoma"/>
              <a:buNone/>
            </a:pPr>
            <a:r>
              <a:rPr lang="en-US" sz="2400">
                <a:solidFill>
                  <a:srgbClr val="FF0000"/>
                </a:solidFill>
              </a:rPr>
              <a:t>[active proctype….]</a:t>
            </a:r>
            <a:endParaRPr sz="2400">
              <a:solidFill>
                <a:srgbClr val="FF0000"/>
              </a:solidFill>
            </a:endParaRPr>
          </a:p>
          <a:p>
            <a:pPr indent="-342900" lvl="0" marL="342900" rtl="0" algn="l">
              <a:lnSpc>
                <a:spcPct val="100000"/>
              </a:lnSpc>
              <a:spcBef>
                <a:spcPts val="480"/>
              </a:spcBef>
              <a:spcAft>
                <a:spcPts val="0"/>
              </a:spcAft>
              <a:buClr>
                <a:srgbClr val="FFFF00"/>
              </a:buClr>
              <a:buSzPts val="2400"/>
              <a:buChar char="•"/>
            </a:pPr>
            <a:r>
              <a:rPr lang="en-US" sz="2400"/>
              <a:t>We may declare a process using </a:t>
            </a:r>
            <a:r>
              <a:rPr lang="en-US" sz="2400">
                <a:solidFill>
                  <a:srgbClr val="FFFF00"/>
                </a:solidFill>
              </a:rPr>
              <a:t>proctype</a:t>
            </a:r>
            <a:r>
              <a:rPr lang="en-US" sz="2400"/>
              <a:t> and simultaneously launch it using </a:t>
            </a:r>
            <a:r>
              <a:rPr lang="en-US" sz="2400">
                <a:solidFill>
                  <a:srgbClr val="FFFF00"/>
                </a:solidFill>
              </a:rPr>
              <a:t>active</a:t>
            </a:r>
            <a:r>
              <a:rPr lang="en-US" sz="2400"/>
              <a:t> </a:t>
            </a:r>
            <a:br>
              <a:rPr lang="en-US" sz="2400"/>
            </a:br>
            <a:r>
              <a:rPr lang="en-US" sz="2400"/>
              <a:t>active proctype P() { ... } </a:t>
            </a:r>
            <a:br>
              <a:rPr lang="en-US" sz="2400"/>
            </a:br>
            <a:r>
              <a:rPr lang="en-US" sz="2400"/>
              <a:t>active proctype Q() { ... }</a:t>
            </a:r>
            <a:endParaRPr b="0" i="0" sz="2400" u="none" cap="none" strike="noStrike">
              <a:solidFill>
                <a:schemeClr val="lt1"/>
              </a:solidFill>
              <a:latin typeface="Tahoma"/>
              <a:ea typeface="Tahoma"/>
              <a:cs typeface="Tahoma"/>
              <a:sym typeface="Tahoma"/>
            </a:endParaRPr>
          </a:p>
          <a:p>
            <a:pPr indent="-342900" lvl="0" marL="342900" marR="0" rtl="0" algn="l">
              <a:lnSpc>
                <a:spcPct val="100000"/>
              </a:lnSpc>
              <a:spcBef>
                <a:spcPts val="40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189" name="Google Shape;189;p22"/>
          <p:cNvSpPr txBox="1"/>
          <p:nvPr>
            <p:ph idx="10" type="dt"/>
          </p:nvPr>
        </p:nvSpPr>
        <p:spPr>
          <a:xfrm>
            <a:off x="685800" y="6172200"/>
            <a:ext cx="19049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2019</a:t>
            </a:r>
            <a:endParaRPr sz="1400">
              <a:solidFill>
                <a:schemeClr val="lt1"/>
              </a:solidFill>
              <a:latin typeface="Times New Roman"/>
              <a:ea typeface="Times New Roman"/>
              <a:cs typeface="Times New Roman"/>
              <a:sym typeface="Times New Roman"/>
            </a:endParaRPr>
          </a:p>
        </p:txBody>
      </p:sp>
      <p:sp>
        <p:nvSpPr>
          <p:cNvPr id="190" name="Google Shape;190;p22"/>
          <p:cNvSpPr txBox="1"/>
          <p:nvPr>
            <p:ph idx="11" type="ftr"/>
          </p:nvPr>
        </p:nvSpPr>
        <p:spPr>
          <a:xfrm>
            <a:off x="60198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Times New Roman"/>
              <a:buNone/>
            </a:pPr>
            <a:r>
              <a:rPr lang="en-US" sz="1400">
                <a:solidFill>
                  <a:schemeClr val="lt1"/>
                </a:solidFill>
                <a:latin typeface="Times New Roman"/>
                <a:ea typeface="Times New Roman"/>
                <a:cs typeface="Times New Roman"/>
                <a:sym typeface="Times New Roman"/>
              </a:rPr>
              <a:t>CSE 715</a:t>
            </a:r>
            <a:endParaRPr/>
          </a:p>
        </p:txBody>
      </p:sp>
      <p:sp>
        <p:nvSpPr>
          <p:cNvPr id="191" name="Google Shape;191;p22"/>
          <p:cNvSpPr txBox="1"/>
          <p:nvPr>
            <p:ph idx="12" type="sldNum"/>
          </p:nvPr>
        </p:nvSpPr>
        <p:spPr>
          <a:xfrm>
            <a:off x="3429000" y="6248400"/>
            <a:ext cx="19049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1"/>
              </a:buClr>
              <a:buSzPts val="350"/>
              <a:buFont typeface="Tahoma"/>
              <a:buNone/>
            </a:pPr>
            <a:fld id="{00000000-1234-1234-1234-123412341234}" type="slidenum">
              <a:rPr lang="en-US" sz="1400">
                <a:solidFill>
                  <a:schemeClr val="lt1"/>
                </a:solidFill>
                <a:latin typeface="Tahoma"/>
                <a:ea typeface="Tahoma"/>
                <a:cs typeface="Tahoma"/>
                <a:sym typeface="Tahoma"/>
              </a:rPr>
              <a:t>‹#›</a:t>
            </a:fld>
            <a:endParaRPr sz="1400">
              <a:solidFill>
                <a:schemeClr val="lt1"/>
              </a:solidFill>
              <a:latin typeface="Tahoma"/>
              <a:ea typeface="Tahoma"/>
              <a:cs typeface="Tahoma"/>
              <a:sym typeface="Tahoma"/>
            </a:endParaRPr>
          </a:p>
        </p:txBody>
      </p:sp>
    </p:spTree>
  </p:cSld>
  <p:clrMapOvr>
    <a:masterClrMapping/>
  </p:clrMapOvr>
  <p:transition spd="slow">
    <p:fade thruBlk="1"/>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03"/>
          <p:cNvSpPr txBox="1"/>
          <p:nvPr>
            <p:ph type="title"/>
          </p:nvPr>
        </p:nvSpPr>
        <p:spPr>
          <a:xfrm>
            <a:off x="533400" y="124178"/>
            <a:ext cx="7775700" cy="1797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folHlink"/>
              </a:buClr>
              <a:buSzPts val="1000"/>
              <a:buFont typeface="Tahoma"/>
              <a:buNone/>
            </a:pPr>
            <a:r>
              <a:rPr b="0" i="0" lang="en-US" sz="4000" u="none" cap="none" strike="noStrike">
                <a:solidFill>
                  <a:schemeClr val="folHlink"/>
                </a:solidFill>
                <a:latin typeface="Tahoma"/>
                <a:ea typeface="Tahoma"/>
                <a:cs typeface="Tahoma"/>
                <a:sym typeface="Tahoma"/>
              </a:rPr>
              <a:t>Using SPIN for Petri Net Modeling</a:t>
            </a:r>
            <a:br>
              <a:rPr b="0" i="0" lang="en-US" sz="4000" u="none" cap="none" strike="noStrike">
                <a:solidFill>
                  <a:schemeClr val="folHlink"/>
                </a:solidFill>
                <a:latin typeface="Tahoma"/>
                <a:ea typeface="Tahoma"/>
                <a:cs typeface="Tahoma"/>
                <a:sym typeface="Tahoma"/>
              </a:rPr>
            </a:br>
            <a:r>
              <a:rPr lang="en-US" sz="4000"/>
              <a:t> </a:t>
            </a:r>
            <a:r>
              <a:rPr lang="en-US" sz="1800"/>
              <a:t>A Petri Net is a collection of directed arcs connecting places and transitions. Places may hold tokens. </a:t>
            </a:r>
            <a:endParaRPr b="0" i="0" sz="1800" u="none" cap="none" strike="noStrike">
              <a:solidFill>
                <a:schemeClr val="folHlink"/>
              </a:solidFill>
              <a:latin typeface="Tahoma"/>
              <a:ea typeface="Tahoma"/>
              <a:cs typeface="Tahoma"/>
              <a:sym typeface="Tahoma"/>
            </a:endParaRPr>
          </a:p>
        </p:txBody>
      </p:sp>
      <p:pic>
        <p:nvPicPr>
          <p:cNvPr id="1132" name="Google Shape;1132;p103"/>
          <p:cNvPicPr preferRelativeResize="0"/>
          <p:nvPr/>
        </p:nvPicPr>
        <p:blipFill rotWithShape="1">
          <a:blip r:embed="rId3">
            <a:alphaModFix/>
          </a:blip>
          <a:srcRect b="36747" l="39166" r="40417" t="20372"/>
          <a:stretch/>
        </p:blipFill>
        <p:spPr>
          <a:xfrm>
            <a:off x="2576593" y="1929539"/>
            <a:ext cx="3505200" cy="4141063"/>
          </a:xfrm>
          <a:prstGeom prst="rect">
            <a:avLst/>
          </a:prstGeom>
          <a:noFill/>
          <a:ln>
            <a:noFill/>
          </a:ln>
        </p:spPr>
      </p:pic>
      <p:sp>
        <p:nvSpPr>
          <p:cNvPr id="1133" name="Google Shape;1133;p103"/>
          <p:cNvSpPr txBox="1"/>
          <p:nvPr/>
        </p:nvSpPr>
        <p:spPr>
          <a:xfrm>
            <a:off x="2178602" y="6198379"/>
            <a:ext cx="4146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(taken from the Examples website)</a:t>
            </a:r>
            <a:endParaRPr/>
          </a:p>
        </p:txBody>
      </p:sp>
    </p:spTree>
  </p:cSld>
  <p:clrMapOvr>
    <a:masterClrMapping/>
  </p:clrMapOvr>
  <p:transition spd="slow">
    <p:fade thruBlk="1"/>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104"/>
          <p:cNvSpPr/>
          <p:nvPr/>
        </p:nvSpPr>
        <p:spPr>
          <a:xfrm>
            <a:off x="1485900" y="282221"/>
            <a:ext cx="7086600" cy="655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 #define Place byte    </a:t>
            </a:r>
            <a:r>
              <a:rPr b="0" i="0" lang="en-US" sz="2000" u="none" cap="none" strike="noStrike">
                <a:solidFill>
                  <a:schemeClr val="lt1"/>
                </a:solidFill>
                <a:latin typeface="Tahoma"/>
                <a:ea typeface="Tahoma"/>
                <a:cs typeface="Tahoma"/>
                <a:sym typeface="Tahoma"/>
              </a:rPr>
              <a:t>/* assume &lt; 256 tokens per place */</a:t>
            </a:r>
            <a:endParaRPr/>
          </a:p>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endParaRPr/>
          </a:p>
          <a:p>
            <a:pPr indent="0" lvl="0" marL="0" marR="0" rtl="0" algn="l">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  Place p1, p2, p3;</a:t>
            </a:r>
            <a:endParaRPr/>
          </a:p>
          <a:p>
            <a:pPr indent="0" lvl="0" marL="0" marR="0" rtl="0" algn="l">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  Place p4, p5, p6;</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a:p>
            <a:pPr indent="0" lvl="0" marL="0" marR="0" rtl="0" algn="l">
              <a:lnSpc>
                <a:spcPct val="100000"/>
              </a:lnSpc>
              <a:spcBef>
                <a:spcPts val="0"/>
              </a:spcBef>
              <a:spcAft>
                <a:spcPts val="0"/>
              </a:spcAft>
              <a:buClr>
                <a:srgbClr val="99FF66"/>
              </a:buClr>
              <a:buSzPts val="500"/>
              <a:buFont typeface="Tahoma"/>
              <a:buNone/>
            </a:pPr>
            <a:r>
              <a:rPr b="0" i="0" lang="en-US" sz="2000" u="none" cap="none" strike="noStrike">
                <a:solidFill>
                  <a:srgbClr val="99FF66"/>
                </a:solidFill>
                <a:latin typeface="Tahoma"/>
                <a:ea typeface="Tahoma"/>
                <a:cs typeface="Tahoma"/>
                <a:sym typeface="Tahoma"/>
              </a:rPr>
              <a:t>  #define   inp1(x)         (x&gt;0) -&gt; x=x-1</a:t>
            </a:r>
            <a:endParaRPr/>
          </a:p>
          <a:p>
            <a:pPr indent="0" lvl="0" marL="0" marR="0" rtl="0" algn="l">
              <a:lnSpc>
                <a:spcPct val="100000"/>
              </a:lnSpc>
              <a:spcBef>
                <a:spcPts val="0"/>
              </a:spcBef>
              <a:spcAft>
                <a:spcPts val="0"/>
              </a:spcAft>
              <a:buClr>
                <a:srgbClr val="99FF66"/>
              </a:buClr>
              <a:buSzPts val="500"/>
              <a:buFont typeface="Tahoma"/>
              <a:buNone/>
            </a:pPr>
            <a:r>
              <a:rPr b="0" i="0" lang="en-US" sz="2000" u="none" cap="none" strike="noStrike">
                <a:solidFill>
                  <a:srgbClr val="99FF66"/>
                </a:solidFill>
                <a:latin typeface="Tahoma"/>
                <a:ea typeface="Tahoma"/>
                <a:cs typeface="Tahoma"/>
                <a:sym typeface="Tahoma"/>
              </a:rPr>
              <a:t>  #define   inp2(x,y)	(x&gt;0 &amp;&amp; y&gt;0) -&gt; x = x-1; y=y-1</a:t>
            </a:r>
            <a:endParaRPr/>
          </a:p>
          <a:p>
            <a:pPr indent="0" lvl="0" marL="0" marR="0" rtl="0" algn="l">
              <a:lnSpc>
                <a:spcPct val="100000"/>
              </a:lnSpc>
              <a:spcBef>
                <a:spcPts val="0"/>
              </a:spcBef>
              <a:spcAft>
                <a:spcPts val="0"/>
              </a:spcAft>
              <a:buClr>
                <a:srgbClr val="99FF66"/>
              </a:buClr>
              <a:buSzPts val="500"/>
              <a:buFont typeface="Tahoma"/>
              <a:buNone/>
            </a:pPr>
            <a:r>
              <a:rPr b="0" i="0" lang="en-US" sz="2000" u="none" cap="none" strike="noStrike">
                <a:solidFill>
                  <a:srgbClr val="99FF66"/>
                </a:solidFill>
                <a:latin typeface="Tahoma"/>
                <a:ea typeface="Tahoma"/>
                <a:cs typeface="Tahoma"/>
                <a:sym typeface="Tahoma"/>
              </a:rPr>
              <a:t>  #define   out1(x)	x=x+1</a:t>
            </a:r>
            <a:endParaRPr/>
          </a:p>
          <a:p>
            <a:pPr indent="0" lvl="0" marL="0" marR="0" rtl="0" algn="l">
              <a:lnSpc>
                <a:spcPct val="100000"/>
              </a:lnSpc>
              <a:spcBef>
                <a:spcPts val="0"/>
              </a:spcBef>
              <a:spcAft>
                <a:spcPts val="0"/>
              </a:spcAft>
              <a:buClr>
                <a:srgbClr val="99FF66"/>
              </a:buClr>
              <a:buSzPts val="500"/>
              <a:buFont typeface="Tahoma"/>
              <a:buNone/>
            </a:pPr>
            <a:r>
              <a:rPr b="0" i="0" lang="en-US" sz="2000" u="none" cap="none" strike="noStrike">
                <a:solidFill>
                  <a:srgbClr val="99FF66"/>
                </a:solidFill>
                <a:latin typeface="Tahoma"/>
                <a:ea typeface="Tahoma"/>
                <a:cs typeface="Tahoma"/>
                <a:sym typeface="Tahoma"/>
              </a:rPr>
              <a:t>  #define   out2(x,y)	x=x+1; y=y+1</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ahoma"/>
              <a:ea typeface="Tahoma"/>
              <a:cs typeface="Tahoma"/>
              <a:sym typeface="Tahoma"/>
            </a:endParaRPr>
          </a:p>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init {	</a:t>
            </a:r>
            <a:endParaRPr/>
          </a:p>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r>
              <a:rPr b="0" i="0" lang="en-US" sz="2000" u="none" cap="none" strike="noStrike">
                <a:solidFill>
                  <a:srgbClr val="FFFF00"/>
                </a:solidFill>
                <a:latin typeface="Tahoma"/>
                <a:ea typeface="Tahoma"/>
                <a:cs typeface="Tahoma"/>
                <a:sym typeface="Tahoma"/>
              </a:rPr>
              <a:t>p1 = 1; p4 = 1;   </a:t>
            </a:r>
            <a:r>
              <a:rPr b="0" i="0" lang="en-US" sz="2000" u="none" cap="none" strike="noStrike">
                <a:solidFill>
                  <a:schemeClr val="lt1"/>
                </a:solidFill>
                <a:latin typeface="Tahoma"/>
                <a:ea typeface="Tahoma"/>
                <a:cs typeface="Tahoma"/>
                <a:sym typeface="Tahoma"/>
              </a:rPr>
              <a:t>	/* initial marking */</a:t>
            </a:r>
            <a:endParaRPr/>
          </a:p>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do</a:t>
            </a:r>
            <a:endParaRPr/>
          </a:p>
          <a:p>
            <a:pPr indent="0" lvl="2" marL="914400" marR="0" rtl="0" algn="l">
              <a:lnSpc>
                <a:spcPct val="100000"/>
              </a:lnSpc>
              <a:spcBef>
                <a:spcPts val="0"/>
              </a:spcBef>
              <a:spcAft>
                <a:spcPts val="0"/>
              </a:spcAft>
              <a:buClr>
                <a:srgbClr val="69D8FF"/>
              </a:buClr>
              <a:buSzPts val="500"/>
              <a:buFont typeface="Tahoma"/>
              <a:buNone/>
            </a:pPr>
            <a:r>
              <a:rPr b="0" i="0" lang="en-US" sz="2000" u="none" cap="none" strike="noStrike">
                <a:solidFill>
                  <a:srgbClr val="69D8FF"/>
                </a:solidFill>
                <a:latin typeface="Tahoma"/>
                <a:ea typeface="Tahoma"/>
                <a:cs typeface="Tahoma"/>
                <a:sym typeface="Tahoma"/>
              </a:rPr>
              <a:t>  /*t1*/	:: atomic { inp1(p1)	-&gt; out1(p2) }</a:t>
            </a:r>
            <a:endParaRPr/>
          </a:p>
          <a:p>
            <a:pPr indent="0" lvl="2" marL="914400" marR="0" rtl="0" algn="l">
              <a:lnSpc>
                <a:spcPct val="100000"/>
              </a:lnSpc>
              <a:spcBef>
                <a:spcPts val="0"/>
              </a:spcBef>
              <a:spcAft>
                <a:spcPts val="0"/>
              </a:spcAft>
              <a:buClr>
                <a:srgbClr val="69D8FF"/>
              </a:buClr>
              <a:buSzPts val="500"/>
              <a:buFont typeface="Tahoma"/>
              <a:buNone/>
            </a:pPr>
            <a:r>
              <a:rPr b="0" i="0" lang="en-US" sz="2000" u="none" cap="none" strike="noStrike">
                <a:solidFill>
                  <a:srgbClr val="69D8FF"/>
                </a:solidFill>
                <a:latin typeface="Tahoma"/>
                <a:ea typeface="Tahoma"/>
                <a:cs typeface="Tahoma"/>
                <a:sym typeface="Tahoma"/>
              </a:rPr>
              <a:t>  /*t2*/	:: atomic { inp2(p2,p4)	-&gt; out1(p3) }</a:t>
            </a:r>
            <a:endParaRPr/>
          </a:p>
          <a:p>
            <a:pPr indent="0" lvl="2" marL="914400" marR="0" rtl="0" algn="l">
              <a:lnSpc>
                <a:spcPct val="100000"/>
              </a:lnSpc>
              <a:spcBef>
                <a:spcPts val="0"/>
              </a:spcBef>
              <a:spcAft>
                <a:spcPts val="0"/>
              </a:spcAft>
              <a:buClr>
                <a:srgbClr val="69D8FF"/>
              </a:buClr>
              <a:buSzPts val="500"/>
              <a:buFont typeface="Tahoma"/>
              <a:buNone/>
            </a:pPr>
            <a:r>
              <a:rPr b="0" i="0" lang="en-US" sz="2000" u="none" cap="none" strike="noStrike">
                <a:solidFill>
                  <a:srgbClr val="69D8FF"/>
                </a:solidFill>
                <a:latin typeface="Tahoma"/>
                <a:ea typeface="Tahoma"/>
                <a:cs typeface="Tahoma"/>
                <a:sym typeface="Tahoma"/>
              </a:rPr>
              <a:t>  /*t3*/	:: atomic { inp1(p3)      -&gt; out2(p1,p4) }</a:t>
            </a:r>
            <a:endParaRPr/>
          </a:p>
          <a:p>
            <a:pPr indent="0" lvl="2" marL="914400" marR="0" rtl="0" algn="l">
              <a:lnSpc>
                <a:spcPct val="100000"/>
              </a:lnSpc>
              <a:spcBef>
                <a:spcPts val="0"/>
              </a:spcBef>
              <a:spcAft>
                <a:spcPts val="0"/>
              </a:spcAft>
              <a:buClr>
                <a:srgbClr val="69D8FF"/>
              </a:buClr>
              <a:buSzPts val="500"/>
              <a:buFont typeface="Tahoma"/>
              <a:buNone/>
            </a:pPr>
            <a:r>
              <a:rPr b="0" i="0" lang="en-US" sz="2000" u="none" cap="none" strike="noStrike">
                <a:solidFill>
                  <a:srgbClr val="69D8FF"/>
                </a:solidFill>
                <a:latin typeface="Tahoma"/>
                <a:ea typeface="Tahoma"/>
                <a:cs typeface="Tahoma"/>
                <a:sym typeface="Tahoma"/>
              </a:rPr>
              <a:t>  /*t4*/	:: atomic { inp1(p4)	-&gt; out1(p5) }</a:t>
            </a:r>
            <a:endParaRPr/>
          </a:p>
          <a:p>
            <a:pPr indent="0" lvl="2" marL="914400" marR="0" rtl="0" algn="l">
              <a:lnSpc>
                <a:spcPct val="100000"/>
              </a:lnSpc>
              <a:spcBef>
                <a:spcPts val="0"/>
              </a:spcBef>
              <a:spcAft>
                <a:spcPts val="0"/>
              </a:spcAft>
              <a:buClr>
                <a:srgbClr val="69D8FF"/>
              </a:buClr>
              <a:buSzPts val="500"/>
              <a:buFont typeface="Tahoma"/>
              <a:buNone/>
            </a:pPr>
            <a:r>
              <a:rPr b="0" i="0" lang="en-US" sz="2000" u="none" cap="none" strike="noStrike">
                <a:solidFill>
                  <a:srgbClr val="69D8FF"/>
                </a:solidFill>
                <a:latin typeface="Tahoma"/>
                <a:ea typeface="Tahoma"/>
                <a:cs typeface="Tahoma"/>
                <a:sym typeface="Tahoma"/>
              </a:rPr>
              <a:t>  /*t5*/	:: atomic { inp2(p1,p5)  -&gt; out1(p6) }</a:t>
            </a:r>
            <a:endParaRPr/>
          </a:p>
          <a:p>
            <a:pPr indent="0" lvl="2" marL="914400" marR="0" rtl="0" algn="l">
              <a:lnSpc>
                <a:spcPct val="100000"/>
              </a:lnSpc>
              <a:spcBef>
                <a:spcPts val="0"/>
              </a:spcBef>
              <a:spcAft>
                <a:spcPts val="0"/>
              </a:spcAft>
              <a:buClr>
                <a:srgbClr val="69D8FF"/>
              </a:buClr>
              <a:buSzPts val="500"/>
              <a:buFont typeface="Tahoma"/>
              <a:buNone/>
            </a:pPr>
            <a:r>
              <a:rPr b="0" i="0" lang="en-US" sz="2000" u="none" cap="none" strike="noStrike">
                <a:solidFill>
                  <a:srgbClr val="69D8FF"/>
                </a:solidFill>
                <a:latin typeface="Tahoma"/>
                <a:ea typeface="Tahoma"/>
                <a:cs typeface="Tahoma"/>
                <a:sym typeface="Tahoma"/>
              </a:rPr>
              <a:t>  /*t6*/	:: atomic { inp1(p6)	-&gt; out2(p4,p1) }</a:t>
            </a:r>
            <a:endParaRPr/>
          </a:p>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od</a:t>
            </a:r>
            <a:endParaRPr/>
          </a:p>
          <a:p>
            <a:pPr indent="0" lvl="0" marL="0" marR="0" rtl="0" algn="l">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a:t>
            </a:r>
            <a:endParaRPr/>
          </a:p>
        </p:txBody>
      </p:sp>
      <p:sp>
        <p:nvSpPr>
          <p:cNvPr id="1140" name="Google Shape;1140;p104"/>
          <p:cNvSpPr txBox="1"/>
          <p:nvPr/>
        </p:nvSpPr>
        <p:spPr>
          <a:xfrm>
            <a:off x="803235" y="533400"/>
            <a:ext cx="381900" cy="5632200"/>
          </a:xfrm>
          <a:prstGeom prst="rect">
            <a:avLst/>
          </a:prstGeom>
          <a:noFill/>
          <a:ln cap="flat" cmpd="sng" w="9525">
            <a:solidFill>
              <a:srgbClr val="FFC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P</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R</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O</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M</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E</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L</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A</a:t>
            </a:r>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00"/>
              </a:solidFill>
              <a:latin typeface="Tahoma"/>
              <a:ea typeface="Tahoma"/>
              <a:cs typeface="Tahoma"/>
              <a:sym typeface="Tahoma"/>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D</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E</a:t>
            </a:r>
            <a:br>
              <a:rPr b="0" i="0" lang="en-US" sz="2000" u="none" cap="none" strike="noStrike">
                <a:solidFill>
                  <a:srgbClr val="FFFF00"/>
                </a:solidFill>
                <a:latin typeface="Tahoma"/>
                <a:ea typeface="Tahoma"/>
                <a:cs typeface="Tahoma"/>
                <a:sym typeface="Tahoma"/>
              </a:rPr>
            </a:br>
            <a:r>
              <a:rPr b="0" i="0" lang="en-US" sz="2000" u="none" cap="none" strike="noStrike">
                <a:solidFill>
                  <a:srgbClr val="FFFF00"/>
                </a:solidFill>
                <a:latin typeface="Tahoma"/>
                <a:ea typeface="Tahoma"/>
                <a:cs typeface="Tahoma"/>
                <a:sym typeface="Tahoma"/>
              </a:rPr>
              <a:t>F</a:t>
            </a:r>
            <a:br>
              <a:rPr b="0" i="0" lang="en-US" sz="2000" u="none" cap="none" strike="noStrike">
                <a:solidFill>
                  <a:srgbClr val="FFFF00"/>
                </a:solidFill>
                <a:latin typeface="Tahoma"/>
                <a:ea typeface="Tahoma"/>
                <a:cs typeface="Tahoma"/>
                <a:sym typeface="Tahoma"/>
              </a:rPr>
            </a:br>
            <a:r>
              <a:rPr b="0" i="0" lang="en-US" sz="2000" u="none" cap="none" strike="noStrike">
                <a:solidFill>
                  <a:srgbClr val="FFFF00"/>
                </a:solidFill>
                <a:latin typeface="Tahoma"/>
                <a:ea typeface="Tahoma"/>
                <a:cs typeface="Tahoma"/>
                <a:sym typeface="Tahoma"/>
              </a:rPr>
              <a:t>I</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N</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I</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T</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I</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O</a:t>
            </a:r>
            <a:endParaRPr/>
          </a:p>
          <a:p>
            <a:pPr indent="0" lvl="0" marL="0" marR="0" rtl="0" algn="ctr">
              <a:lnSpc>
                <a:spcPct val="100000"/>
              </a:lnSpc>
              <a:spcBef>
                <a:spcPts val="0"/>
              </a:spcBef>
              <a:spcAft>
                <a:spcPts val="0"/>
              </a:spcAft>
              <a:buClr>
                <a:srgbClr val="FFFF00"/>
              </a:buClr>
              <a:buSzPts val="500"/>
              <a:buFont typeface="Tahoma"/>
              <a:buNone/>
            </a:pPr>
            <a:r>
              <a:rPr b="0" i="0" lang="en-US" sz="2000" u="none" cap="none" strike="noStrike">
                <a:solidFill>
                  <a:srgbClr val="FFFF00"/>
                </a:solidFill>
                <a:latin typeface="Tahoma"/>
                <a:ea typeface="Tahoma"/>
                <a:cs typeface="Tahoma"/>
                <a:sym typeface="Tahoma"/>
              </a:rPr>
              <a:t>N</a:t>
            </a:r>
            <a:endParaRPr/>
          </a:p>
        </p:txBody>
      </p:sp>
    </p:spTree>
  </p:cSld>
  <p:clrMapOvr>
    <a:masterClrMapping/>
  </p:clrMapOvr>
  <p:transition spd="slow">
    <p:fade thruBlk="1"/>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05"/>
          <p:cNvSpPr txBox="1"/>
          <p:nvPr>
            <p:ph type="title"/>
          </p:nvPr>
        </p:nvSpPr>
        <p:spPr>
          <a:xfrm>
            <a:off x="370358" y="113747"/>
            <a:ext cx="81639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  States of the System</a:t>
            </a:r>
            <a:endParaRPr/>
          </a:p>
        </p:txBody>
      </p:sp>
      <p:grpSp>
        <p:nvGrpSpPr>
          <p:cNvPr id="1146" name="Google Shape;1146;p105"/>
          <p:cNvGrpSpPr/>
          <p:nvPr/>
        </p:nvGrpSpPr>
        <p:grpSpPr>
          <a:xfrm>
            <a:off x="3995370" y="1309672"/>
            <a:ext cx="914400" cy="914400"/>
            <a:chOff x="4038600" y="1752600"/>
            <a:chExt cx="914400" cy="914400"/>
          </a:xfrm>
        </p:grpSpPr>
        <p:sp>
          <p:nvSpPr>
            <p:cNvPr id="1147" name="Google Shape;1147;p105"/>
            <p:cNvSpPr/>
            <p:nvPr/>
          </p:nvSpPr>
          <p:spPr>
            <a:xfrm>
              <a:off x="4038600" y="1752600"/>
              <a:ext cx="914400" cy="914400"/>
            </a:xfrm>
            <a:prstGeom prst="ellipse">
              <a:avLst/>
            </a:prstGeom>
            <a:noFill/>
            <a:ln cap="flat" cmpd="sng" w="28575">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1148" name="Google Shape;1148;p105"/>
            <p:cNvSpPr txBox="1"/>
            <p:nvPr/>
          </p:nvSpPr>
          <p:spPr>
            <a:xfrm>
              <a:off x="4103037" y="2009744"/>
              <a:ext cx="8226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P1,P4</a:t>
              </a:r>
              <a:endParaRPr/>
            </a:p>
          </p:txBody>
        </p:sp>
      </p:grpSp>
      <p:grpSp>
        <p:nvGrpSpPr>
          <p:cNvPr id="1149" name="Google Shape;1149;p105"/>
          <p:cNvGrpSpPr/>
          <p:nvPr/>
        </p:nvGrpSpPr>
        <p:grpSpPr>
          <a:xfrm>
            <a:off x="2292096" y="2667000"/>
            <a:ext cx="914400" cy="914400"/>
            <a:chOff x="4038600" y="1752600"/>
            <a:chExt cx="914400" cy="914400"/>
          </a:xfrm>
        </p:grpSpPr>
        <p:sp>
          <p:nvSpPr>
            <p:cNvPr id="1150" name="Google Shape;1150;p105"/>
            <p:cNvSpPr/>
            <p:nvPr/>
          </p:nvSpPr>
          <p:spPr>
            <a:xfrm>
              <a:off x="4038600" y="1752600"/>
              <a:ext cx="914400" cy="914400"/>
            </a:xfrm>
            <a:prstGeom prst="ellipse">
              <a:avLst/>
            </a:prstGeom>
            <a:noFill/>
            <a:ln cap="flat" cmpd="sng" w="28575">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1151" name="Google Shape;1151;p105"/>
            <p:cNvSpPr txBox="1"/>
            <p:nvPr/>
          </p:nvSpPr>
          <p:spPr>
            <a:xfrm>
              <a:off x="4103035" y="2009744"/>
              <a:ext cx="8226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P2,P4</a:t>
              </a:r>
              <a:endParaRPr/>
            </a:p>
          </p:txBody>
        </p:sp>
      </p:grpSp>
      <p:cxnSp>
        <p:nvCxnSpPr>
          <p:cNvPr id="1152" name="Google Shape;1152;p105"/>
          <p:cNvCxnSpPr>
            <a:stCxn id="1147" idx="3"/>
            <a:endCxn id="1150" idx="7"/>
          </p:cNvCxnSpPr>
          <p:nvPr/>
        </p:nvCxnSpPr>
        <p:spPr>
          <a:xfrm flipH="1">
            <a:off x="3072681" y="2090161"/>
            <a:ext cx="1056600" cy="710700"/>
          </a:xfrm>
          <a:prstGeom prst="straightConnector1">
            <a:avLst/>
          </a:prstGeom>
          <a:noFill/>
          <a:ln cap="flat" cmpd="sng" w="28575">
            <a:solidFill>
              <a:srgbClr val="66CCFF"/>
            </a:solidFill>
            <a:prstDash val="solid"/>
            <a:round/>
            <a:headEnd len="sm" w="sm" type="none"/>
            <a:tailEnd len="lg" w="lg" type="triangle"/>
          </a:ln>
        </p:spPr>
      </p:cxnSp>
      <p:grpSp>
        <p:nvGrpSpPr>
          <p:cNvPr id="1153" name="Google Shape;1153;p105"/>
          <p:cNvGrpSpPr/>
          <p:nvPr/>
        </p:nvGrpSpPr>
        <p:grpSpPr>
          <a:xfrm>
            <a:off x="645792" y="4119891"/>
            <a:ext cx="914400" cy="914400"/>
            <a:chOff x="4038600" y="1752600"/>
            <a:chExt cx="914400" cy="914400"/>
          </a:xfrm>
        </p:grpSpPr>
        <p:sp>
          <p:nvSpPr>
            <p:cNvPr id="1154" name="Google Shape;1154;p105"/>
            <p:cNvSpPr/>
            <p:nvPr/>
          </p:nvSpPr>
          <p:spPr>
            <a:xfrm>
              <a:off x="4038600" y="1752600"/>
              <a:ext cx="914400" cy="914400"/>
            </a:xfrm>
            <a:prstGeom prst="ellipse">
              <a:avLst/>
            </a:prstGeom>
            <a:noFill/>
            <a:ln cap="flat" cmpd="sng" w="28575">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1155" name="Google Shape;1155;p105"/>
            <p:cNvSpPr txBox="1"/>
            <p:nvPr/>
          </p:nvSpPr>
          <p:spPr>
            <a:xfrm>
              <a:off x="4281769" y="2009744"/>
              <a:ext cx="465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P3</a:t>
              </a:r>
              <a:endParaRPr/>
            </a:p>
          </p:txBody>
        </p:sp>
      </p:grpSp>
      <p:cxnSp>
        <p:nvCxnSpPr>
          <p:cNvPr id="1156" name="Google Shape;1156;p105"/>
          <p:cNvCxnSpPr>
            <a:endCxn id="1154" idx="7"/>
          </p:cNvCxnSpPr>
          <p:nvPr/>
        </p:nvCxnSpPr>
        <p:spPr>
          <a:xfrm flipH="1">
            <a:off x="1426281" y="3543102"/>
            <a:ext cx="1056600" cy="710700"/>
          </a:xfrm>
          <a:prstGeom prst="straightConnector1">
            <a:avLst/>
          </a:prstGeom>
          <a:noFill/>
          <a:ln cap="flat" cmpd="sng" w="28575">
            <a:solidFill>
              <a:srgbClr val="66CCFF"/>
            </a:solidFill>
            <a:prstDash val="solid"/>
            <a:round/>
            <a:headEnd len="sm" w="sm" type="none"/>
            <a:tailEnd len="lg" w="lg" type="triangle"/>
          </a:ln>
        </p:spPr>
      </p:cxnSp>
      <p:sp>
        <p:nvSpPr>
          <p:cNvPr id="1157" name="Google Shape;1157;p105"/>
          <p:cNvSpPr/>
          <p:nvPr/>
        </p:nvSpPr>
        <p:spPr>
          <a:xfrm>
            <a:off x="128231" y="1538819"/>
            <a:ext cx="3907500" cy="2715000"/>
          </a:xfrm>
          <a:custGeom>
            <a:rect b="b" l="l" r="r" t="t"/>
            <a:pathLst>
              <a:path extrusionOk="0" h="120000" w="120000">
                <a:moveTo>
                  <a:pt x="19372" y="119982"/>
                </a:moveTo>
                <a:cubicBezTo>
                  <a:pt x="5764" y="120094"/>
                  <a:pt x="-7843" y="120205"/>
                  <a:pt x="5406" y="102128"/>
                </a:cubicBezTo>
                <a:cubicBezTo>
                  <a:pt x="18656" y="84051"/>
                  <a:pt x="79772" y="28333"/>
                  <a:pt x="98871" y="11520"/>
                </a:cubicBezTo>
                <a:cubicBezTo>
                  <a:pt x="117970" y="-5291"/>
                  <a:pt x="120000" y="1254"/>
                  <a:pt x="120000" y="1254"/>
                </a:cubicBezTo>
                <a:lnTo>
                  <a:pt x="120000" y="1254"/>
                </a:lnTo>
              </a:path>
            </a:pathLst>
          </a:custGeom>
          <a:noFill/>
          <a:ln cap="flat" cmpd="sng" w="28575">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cxnSp>
        <p:nvCxnSpPr>
          <p:cNvPr id="1158" name="Google Shape;1158;p105"/>
          <p:cNvCxnSpPr>
            <a:stCxn id="1147" idx="5"/>
          </p:cNvCxnSpPr>
          <p:nvPr/>
        </p:nvCxnSpPr>
        <p:spPr>
          <a:xfrm>
            <a:off x="4775859" y="2090161"/>
            <a:ext cx="1015200" cy="834000"/>
          </a:xfrm>
          <a:prstGeom prst="straightConnector1">
            <a:avLst/>
          </a:prstGeom>
          <a:noFill/>
          <a:ln cap="flat" cmpd="sng" w="28575">
            <a:solidFill>
              <a:srgbClr val="66CCFF"/>
            </a:solidFill>
            <a:prstDash val="solid"/>
            <a:round/>
            <a:headEnd len="sm" w="sm" type="none"/>
            <a:tailEnd len="lg" w="lg" type="triangle"/>
          </a:ln>
        </p:spPr>
      </p:cxnSp>
      <p:grpSp>
        <p:nvGrpSpPr>
          <p:cNvPr id="1159" name="Google Shape;1159;p105"/>
          <p:cNvGrpSpPr/>
          <p:nvPr/>
        </p:nvGrpSpPr>
        <p:grpSpPr>
          <a:xfrm>
            <a:off x="5553507" y="2864636"/>
            <a:ext cx="914400" cy="914400"/>
            <a:chOff x="4038600" y="1752600"/>
            <a:chExt cx="914400" cy="914400"/>
          </a:xfrm>
        </p:grpSpPr>
        <p:sp>
          <p:nvSpPr>
            <p:cNvPr id="1160" name="Google Shape;1160;p105"/>
            <p:cNvSpPr/>
            <p:nvPr/>
          </p:nvSpPr>
          <p:spPr>
            <a:xfrm>
              <a:off x="4038600" y="1752600"/>
              <a:ext cx="914400" cy="914400"/>
            </a:xfrm>
            <a:prstGeom prst="ellipse">
              <a:avLst/>
            </a:prstGeom>
            <a:noFill/>
            <a:ln cap="flat" cmpd="sng" w="28575">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1161" name="Google Shape;1161;p105"/>
            <p:cNvSpPr txBox="1"/>
            <p:nvPr/>
          </p:nvSpPr>
          <p:spPr>
            <a:xfrm>
              <a:off x="4103033" y="2009744"/>
              <a:ext cx="8226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P1,P5</a:t>
              </a:r>
              <a:endParaRPr/>
            </a:p>
          </p:txBody>
        </p:sp>
      </p:grpSp>
      <p:cxnSp>
        <p:nvCxnSpPr>
          <p:cNvPr id="1162" name="Google Shape;1162;p105"/>
          <p:cNvCxnSpPr/>
          <p:nvPr/>
        </p:nvCxnSpPr>
        <p:spPr>
          <a:xfrm>
            <a:off x="6400800" y="3581400"/>
            <a:ext cx="1015200" cy="834000"/>
          </a:xfrm>
          <a:prstGeom prst="straightConnector1">
            <a:avLst/>
          </a:prstGeom>
          <a:noFill/>
          <a:ln cap="flat" cmpd="sng" w="28575">
            <a:solidFill>
              <a:srgbClr val="66CCFF"/>
            </a:solidFill>
            <a:prstDash val="solid"/>
            <a:round/>
            <a:headEnd len="sm" w="sm" type="none"/>
            <a:tailEnd len="lg" w="lg" type="triangle"/>
          </a:ln>
        </p:spPr>
      </p:cxnSp>
      <p:grpSp>
        <p:nvGrpSpPr>
          <p:cNvPr id="1163" name="Google Shape;1163;p105"/>
          <p:cNvGrpSpPr/>
          <p:nvPr/>
        </p:nvGrpSpPr>
        <p:grpSpPr>
          <a:xfrm>
            <a:off x="7178448" y="4355874"/>
            <a:ext cx="914400" cy="914400"/>
            <a:chOff x="4038600" y="1752600"/>
            <a:chExt cx="914400" cy="914400"/>
          </a:xfrm>
        </p:grpSpPr>
        <p:sp>
          <p:nvSpPr>
            <p:cNvPr id="1164" name="Google Shape;1164;p105"/>
            <p:cNvSpPr/>
            <p:nvPr/>
          </p:nvSpPr>
          <p:spPr>
            <a:xfrm>
              <a:off x="4038600" y="1752600"/>
              <a:ext cx="914400" cy="914400"/>
            </a:xfrm>
            <a:prstGeom prst="ellipse">
              <a:avLst/>
            </a:prstGeom>
            <a:noFill/>
            <a:ln cap="flat" cmpd="sng" w="28575">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1165" name="Google Shape;1165;p105"/>
            <p:cNvSpPr txBox="1"/>
            <p:nvPr/>
          </p:nvSpPr>
          <p:spPr>
            <a:xfrm>
              <a:off x="4241694" y="2009744"/>
              <a:ext cx="5454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 P6</a:t>
              </a:r>
              <a:endParaRPr/>
            </a:p>
          </p:txBody>
        </p:sp>
      </p:grpSp>
      <p:sp>
        <p:nvSpPr>
          <p:cNvPr id="1166" name="Google Shape;1166;p105"/>
          <p:cNvSpPr/>
          <p:nvPr/>
        </p:nvSpPr>
        <p:spPr>
          <a:xfrm>
            <a:off x="4900403" y="1418562"/>
            <a:ext cx="3775500" cy="3555000"/>
          </a:xfrm>
          <a:custGeom>
            <a:rect b="b" l="l" r="r" t="t"/>
            <a:pathLst>
              <a:path extrusionOk="0" h="120000" w="120000">
                <a:moveTo>
                  <a:pt x="99920" y="113582"/>
                </a:moveTo>
                <a:cubicBezTo>
                  <a:pt x="113818" y="119779"/>
                  <a:pt x="127716" y="125975"/>
                  <a:pt x="114981" y="109064"/>
                </a:cubicBezTo>
                <a:cubicBezTo>
                  <a:pt x="102246" y="92153"/>
                  <a:pt x="42674" y="29507"/>
                  <a:pt x="23510" y="12117"/>
                </a:cubicBezTo>
                <a:cubicBezTo>
                  <a:pt x="4347" y="-5273"/>
                  <a:pt x="2173" y="-275"/>
                  <a:pt x="0" y="4722"/>
                </a:cubicBezTo>
              </a:path>
            </a:pathLst>
          </a:custGeom>
          <a:noFill/>
          <a:ln cap="flat" cmpd="sng" w="28575">
            <a:solidFill>
              <a:srgbClr val="66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1167" name="Google Shape;1167;p105"/>
          <p:cNvSpPr/>
          <p:nvPr/>
        </p:nvSpPr>
        <p:spPr>
          <a:xfrm>
            <a:off x="3926025" y="4661953"/>
            <a:ext cx="914400" cy="967200"/>
          </a:xfrm>
          <a:prstGeom prst="ellipse">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Tahoma"/>
              <a:buNone/>
            </a:pPr>
            <a:r>
              <a:t/>
            </a:r>
            <a:endParaRPr b="0" i="0" sz="2000" u="none" cap="none" strike="noStrike">
              <a:solidFill>
                <a:schemeClr val="lt1"/>
              </a:solidFill>
              <a:latin typeface="Tahoma"/>
              <a:ea typeface="Tahoma"/>
              <a:cs typeface="Tahoma"/>
              <a:sym typeface="Tahoma"/>
            </a:endParaRPr>
          </a:p>
        </p:txBody>
      </p:sp>
      <p:sp>
        <p:nvSpPr>
          <p:cNvPr id="1168" name="Google Shape;1168;p105"/>
          <p:cNvSpPr txBox="1"/>
          <p:nvPr/>
        </p:nvSpPr>
        <p:spPr>
          <a:xfrm>
            <a:off x="3910564" y="4922676"/>
            <a:ext cx="9027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Tahoma"/>
              <a:buNone/>
            </a:pPr>
            <a:r>
              <a:rPr b="0" i="0" lang="en-US" sz="2000" u="none" cap="none" strike="noStrike">
                <a:solidFill>
                  <a:schemeClr val="lt1"/>
                </a:solidFill>
                <a:latin typeface="Tahoma"/>
                <a:ea typeface="Tahoma"/>
                <a:cs typeface="Tahoma"/>
                <a:sym typeface="Tahoma"/>
              </a:rPr>
              <a:t>P2, P5</a:t>
            </a:r>
            <a:endParaRPr/>
          </a:p>
        </p:txBody>
      </p:sp>
      <p:cxnSp>
        <p:nvCxnSpPr>
          <p:cNvPr id="1169" name="Google Shape;1169;p105"/>
          <p:cNvCxnSpPr>
            <a:stCxn id="1150" idx="5"/>
            <a:endCxn id="1167" idx="1"/>
          </p:cNvCxnSpPr>
          <p:nvPr/>
        </p:nvCxnSpPr>
        <p:spPr>
          <a:xfrm>
            <a:off x="3072585" y="3447489"/>
            <a:ext cx="987300" cy="1356000"/>
          </a:xfrm>
          <a:prstGeom prst="straightConnector1">
            <a:avLst/>
          </a:prstGeom>
          <a:noFill/>
          <a:ln cap="flat" cmpd="sng" w="28575">
            <a:solidFill>
              <a:srgbClr val="66CCFF"/>
            </a:solidFill>
            <a:prstDash val="solid"/>
            <a:round/>
            <a:headEnd len="sm" w="sm" type="none"/>
            <a:tailEnd len="lg" w="lg" type="triangle"/>
          </a:ln>
        </p:spPr>
      </p:cxnSp>
      <p:cxnSp>
        <p:nvCxnSpPr>
          <p:cNvPr id="1170" name="Google Shape;1170;p105"/>
          <p:cNvCxnSpPr>
            <a:stCxn id="1160" idx="3"/>
            <a:endCxn id="1167" idx="7"/>
          </p:cNvCxnSpPr>
          <p:nvPr/>
        </p:nvCxnSpPr>
        <p:spPr>
          <a:xfrm flipH="1">
            <a:off x="4706418" y="3645125"/>
            <a:ext cx="981000" cy="1158600"/>
          </a:xfrm>
          <a:prstGeom prst="straightConnector1">
            <a:avLst/>
          </a:prstGeom>
          <a:noFill/>
          <a:ln cap="flat" cmpd="sng" w="28575">
            <a:solidFill>
              <a:srgbClr val="66CCFF"/>
            </a:solidFill>
            <a:prstDash val="solid"/>
            <a:round/>
            <a:headEnd len="sm" w="sm" type="none"/>
            <a:tailEnd len="lg" w="lg" type="triangle"/>
          </a:ln>
        </p:spPr>
      </p:cxnSp>
      <p:sp>
        <p:nvSpPr>
          <p:cNvPr id="1171" name="Google Shape;1171;p105"/>
          <p:cNvSpPr txBox="1"/>
          <p:nvPr/>
        </p:nvSpPr>
        <p:spPr>
          <a:xfrm>
            <a:off x="3061388" y="5555844"/>
            <a:ext cx="2781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800"/>
              <a:buFont typeface="Tahoma"/>
              <a:buNone/>
            </a:pPr>
            <a:r>
              <a:rPr b="0" i="0" lang="en-US" sz="3200" u="none" cap="none" strike="noStrike">
                <a:solidFill>
                  <a:srgbClr val="FF0000"/>
                </a:solidFill>
                <a:latin typeface="Tahoma"/>
                <a:ea typeface="Tahoma"/>
                <a:cs typeface="Tahoma"/>
                <a:sym typeface="Tahoma"/>
              </a:rPr>
              <a:t>Blocked State!</a:t>
            </a:r>
            <a:endParaRPr/>
          </a:p>
        </p:txBody>
      </p:sp>
    </p:spTree>
  </p:cSld>
  <p:clrMapOvr>
    <a:masterClrMapping/>
  </p:clrMapOvr>
  <p:transition spd="slow">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06"/>
          <p:cNvSpPr txBox="1"/>
          <p:nvPr>
            <p:ph type="title"/>
          </p:nvPr>
        </p:nvSpPr>
        <p:spPr>
          <a:xfrm>
            <a:off x="723899" y="305741"/>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Tahoma"/>
              <a:buNone/>
            </a:pPr>
            <a:r>
              <a:rPr b="0" i="0" lang="en-US" sz="4400" u="none" cap="none" strike="noStrike">
                <a:solidFill>
                  <a:schemeClr val="folHlink"/>
                </a:solidFill>
                <a:latin typeface="Tahoma"/>
                <a:ea typeface="Tahoma"/>
                <a:cs typeface="Tahoma"/>
                <a:sym typeface="Tahoma"/>
              </a:rPr>
              <a:t>Petrinet Automata</a:t>
            </a:r>
            <a:endParaRPr/>
          </a:p>
        </p:txBody>
      </p:sp>
      <p:pic>
        <p:nvPicPr>
          <p:cNvPr id="1177" name="Google Shape;1177;p106"/>
          <p:cNvPicPr preferRelativeResize="0"/>
          <p:nvPr/>
        </p:nvPicPr>
        <p:blipFill rotWithShape="1">
          <a:blip r:embed="rId3">
            <a:alphaModFix/>
          </a:blip>
          <a:srcRect b="0" l="0" r="0" t="0"/>
          <a:stretch/>
        </p:blipFill>
        <p:spPr>
          <a:xfrm>
            <a:off x="1271337" y="1448740"/>
            <a:ext cx="6460958" cy="4723460"/>
          </a:xfrm>
          <a:prstGeom prst="rect">
            <a:avLst/>
          </a:prstGeom>
          <a:noFill/>
          <a:ln>
            <a:noFill/>
          </a:ln>
        </p:spPr>
      </p:pic>
    </p:spTree>
  </p:cSld>
  <p:clrMapOvr>
    <a:masterClrMapping/>
  </p:clrMapOvr>
  <p:transition spd="slow">
    <p:fade thruBlk="1"/>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107"/>
          <p:cNvSpPr txBox="1"/>
          <p:nvPr>
            <p:ph type="title"/>
          </p:nvPr>
        </p:nvSpPr>
        <p:spPr>
          <a:xfrm>
            <a:off x="685800" y="153975"/>
            <a:ext cx="7772400" cy="62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Elevator System Problem</a:t>
            </a:r>
            <a:endParaRPr sz="3000"/>
          </a:p>
        </p:txBody>
      </p:sp>
      <p:sp>
        <p:nvSpPr>
          <p:cNvPr id="1184" name="Google Shape;1184;p107"/>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1185" name="Google Shape;1185;p107"/>
          <p:cNvSpPr txBox="1"/>
          <p:nvPr/>
        </p:nvSpPr>
        <p:spPr>
          <a:xfrm>
            <a:off x="0" y="705500"/>
            <a:ext cx="9013800" cy="6152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solidFill>
                  <a:srgbClr val="FFFFFF"/>
                </a:solidFill>
                <a:latin typeface="Tahoma"/>
                <a:ea typeface="Tahoma"/>
                <a:cs typeface="Tahoma"/>
                <a:sym typeface="Tahoma"/>
              </a:rPr>
              <a:t>Description</a:t>
            </a:r>
            <a:endParaRPr sz="1800">
              <a:solidFill>
                <a:srgbClr val="FFFFFF"/>
              </a:solidFill>
              <a:latin typeface="Tahoma"/>
              <a:ea typeface="Tahoma"/>
              <a:cs typeface="Tahoma"/>
              <a:sym typeface="Tahoma"/>
            </a:endParaRPr>
          </a:p>
          <a:p>
            <a:pPr indent="-342900" lvl="0" marL="457200" marR="0" rtl="0" algn="l">
              <a:lnSpc>
                <a:spcPct val="100000"/>
              </a:lnSpc>
              <a:spcBef>
                <a:spcPts val="120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Modeling of an elevator system and verification of safety and fairness properties, over the model.</a:t>
            </a:r>
            <a:endParaRPr sz="1800">
              <a:solidFill>
                <a:srgbClr val="FFFFFF"/>
              </a:solidFill>
              <a:latin typeface="Tahoma"/>
              <a:ea typeface="Tahoma"/>
              <a:cs typeface="Tahoma"/>
              <a:sym typeface="Tahoma"/>
            </a:endParaRPr>
          </a:p>
          <a:p>
            <a:pPr indent="-342900" lvl="0" marL="4572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There are five process types in this system:</a:t>
            </a:r>
            <a:endParaRPr sz="1800">
              <a:solidFill>
                <a:srgbClr val="FFFFFF"/>
              </a:solidFill>
              <a:latin typeface="Tahoma"/>
              <a:ea typeface="Tahoma"/>
              <a:cs typeface="Tahoma"/>
              <a:sym typeface="Tahoma"/>
            </a:endParaRPr>
          </a:p>
          <a:p>
            <a:pPr indent="-342900" lvl="0" marL="9144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Elevator controller</a:t>
            </a:r>
            <a:endParaRPr sz="1800">
              <a:solidFill>
                <a:srgbClr val="FFFFFF"/>
              </a:solidFill>
              <a:latin typeface="Tahoma"/>
              <a:ea typeface="Tahoma"/>
              <a:cs typeface="Tahoma"/>
              <a:sym typeface="Tahoma"/>
            </a:endParaRPr>
          </a:p>
          <a:p>
            <a:pPr indent="-342900" lvl="0" marL="9144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Elevator</a:t>
            </a:r>
            <a:endParaRPr sz="1800">
              <a:solidFill>
                <a:srgbClr val="FFFFFF"/>
              </a:solidFill>
              <a:latin typeface="Tahoma"/>
              <a:ea typeface="Tahoma"/>
              <a:cs typeface="Tahoma"/>
              <a:sym typeface="Tahoma"/>
            </a:endParaRPr>
          </a:p>
          <a:p>
            <a:pPr indent="-342900" lvl="0" marL="9144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Floor Buttons</a:t>
            </a:r>
            <a:endParaRPr sz="1800">
              <a:solidFill>
                <a:srgbClr val="FFFFFF"/>
              </a:solidFill>
              <a:latin typeface="Tahoma"/>
              <a:ea typeface="Tahoma"/>
              <a:cs typeface="Tahoma"/>
              <a:sym typeface="Tahoma"/>
            </a:endParaRPr>
          </a:p>
          <a:p>
            <a:pPr indent="-342900" lvl="0" marL="9144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Elevator Buttons</a:t>
            </a:r>
            <a:endParaRPr sz="1800">
              <a:solidFill>
                <a:srgbClr val="FFFFFF"/>
              </a:solidFill>
              <a:latin typeface="Tahoma"/>
              <a:ea typeface="Tahoma"/>
              <a:cs typeface="Tahoma"/>
              <a:sym typeface="Tahoma"/>
            </a:endParaRPr>
          </a:p>
          <a:p>
            <a:pPr indent="-342900" lvl="0" marL="9144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Process to record button presses</a:t>
            </a:r>
            <a:endParaRPr sz="1800">
              <a:solidFill>
                <a:srgbClr val="FFFFFF"/>
              </a:solidFill>
              <a:latin typeface="Tahoma"/>
              <a:ea typeface="Tahoma"/>
              <a:cs typeface="Tahoma"/>
              <a:sym typeface="Tahoma"/>
            </a:endParaRPr>
          </a:p>
          <a:p>
            <a:pPr indent="-342900" lvl="0" marL="9144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The elevator controller uses the </a:t>
            </a:r>
            <a:r>
              <a:rPr lang="en-US" sz="1800">
                <a:solidFill>
                  <a:srgbClr val="FFFFFF"/>
                </a:solidFill>
                <a:uFill>
                  <a:noFill/>
                </a:uFill>
                <a:latin typeface="Tahoma"/>
                <a:ea typeface="Tahoma"/>
                <a:cs typeface="Tahoma"/>
                <a:sym typeface="Tahoma"/>
                <a:hlinkClick r:id="rId4"/>
              </a:rPr>
              <a:t>Elevator Algorithm</a:t>
            </a:r>
            <a:r>
              <a:rPr lang="en-US" sz="1800">
                <a:solidFill>
                  <a:srgbClr val="FFFFFF"/>
                </a:solidFill>
                <a:latin typeface="Tahoma"/>
                <a:ea typeface="Tahoma"/>
                <a:cs typeface="Tahoma"/>
                <a:sym typeface="Tahoma"/>
              </a:rPr>
              <a:t>.</a:t>
            </a:r>
            <a:endParaRPr sz="1800">
              <a:solidFill>
                <a:srgbClr val="FFFFFF"/>
              </a:solidFill>
              <a:latin typeface="Tahoma"/>
              <a:ea typeface="Tahoma"/>
              <a:cs typeface="Tahoma"/>
              <a:sym typeface="Tahoma"/>
            </a:endParaRPr>
          </a:p>
          <a:p>
            <a:pPr indent="-342900" lvl="0" marL="4572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The Elevator controller communicates its instructions to the Elevator, over a channel of size 0, to ensure handshaking of the two processes.</a:t>
            </a:r>
            <a:endParaRPr sz="1800">
              <a:solidFill>
                <a:srgbClr val="FFFFFF"/>
              </a:solidFill>
              <a:latin typeface="Tahoma"/>
              <a:ea typeface="Tahoma"/>
              <a:cs typeface="Tahoma"/>
              <a:sym typeface="Tahoma"/>
            </a:endParaRPr>
          </a:p>
          <a:p>
            <a:pPr indent="-342900" lvl="0" marL="4572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The Floor Buttons and the Elevator Buttons also communicate the button presses to the process recording the button presses, over a channel of size 0, to ensure handshaking.</a:t>
            </a:r>
            <a:endParaRPr sz="1800">
              <a:solidFill>
                <a:srgbClr val="FFFFFF"/>
              </a:solidFill>
              <a:latin typeface="Tahoma"/>
              <a:ea typeface="Tahoma"/>
              <a:cs typeface="Tahoma"/>
              <a:sym typeface="Tahoma"/>
            </a:endParaRPr>
          </a:p>
          <a:p>
            <a:pPr indent="-342900" lvl="0" marL="4572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The model assumes that every floor has only one button, to call the elevator to that floor. Whether to go Up or Down is decided once the elevator doors open, on the floor.</a:t>
            </a:r>
            <a:endParaRPr sz="1800">
              <a:solidFill>
                <a:srgbClr val="FFFFFF"/>
              </a:solidFill>
              <a:latin typeface="Tahoma"/>
              <a:ea typeface="Tahoma"/>
              <a:cs typeface="Tahoma"/>
              <a:sym typeface="Tahoma"/>
            </a:endParaRPr>
          </a:p>
          <a:p>
            <a:pPr indent="-342900" lvl="0" marL="457200" marR="0" rtl="0" algn="l">
              <a:lnSpc>
                <a:spcPct val="100000"/>
              </a:lnSpc>
              <a:spcBef>
                <a:spcPts val="0"/>
              </a:spcBef>
              <a:spcAft>
                <a:spcPts val="0"/>
              </a:spcAft>
              <a:buClr>
                <a:srgbClr val="FFFFFF"/>
              </a:buClr>
              <a:buSzPts val="1800"/>
              <a:buFont typeface="Tahoma"/>
              <a:buChar char="●"/>
            </a:pPr>
            <a:r>
              <a:rPr lang="en-US" sz="1800">
                <a:solidFill>
                  <a:srgbClr val="FFFFFF"/>
                </a:solidFill>
                <a:latin typeface="Tahoma"/>
                <a:ea typeface="Tahoma"/>
                <a:cs typeface="Tahoma"/>
                <a:sym typeface="Tahoma"/>
              </a:rPr>
              <a:t>When no requests are to be serviced, the elevator stays idle, with its doors open.</a:t>
            </a:r>
            <a:endParaRPr sz="1800">
              <a:solidFill>
                <a:srgbClr val="FFFFFF"/>
              </a:solidFill>
              <a:latin typeface="Tahoma"/>
              <a:ea typeface="Tahoma"/>
              <a:cs typeface="Tahoma"/>
              <a:sym typeface="Tahom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108"/>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1192" name="Google Shape;1192;p108"/>
          <p:cNvSpPr txBox="1"/>
          <p:nvPr>
            <p:ph type="title"/>
          </p:nvPr>
        </p:nvSpPr>
        <p:spPr>
          <a:xfrm>
            <a:off x="685800" y="82900"/>
            <a:ext cx="7772400" cy="8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400"/>
              <a:t>LTL Properties specification</a:t>
            </a:r>
            <a:endParaRPr sz="2400"/>
          </a:p>
        </p:txBody>
      </p:sp>
      <p:sp>
        <p:nvSpPr>
          <p:cNvPr id="1193" name="Google Shape;1193;p108"/>
          <p:cNvSpPr txBox="1"/>
          <p:nvPr>
            <p:ph idx="1" type="body"/>
          </p:nvPr>
        </p:nvSpPr>
        <p:spPr>
          <a:xfrm>
            <a:off x="319800" y="793575"/>
            <a:ext cx="8634600" cy="56853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1400"/>
              <a:t>1</a:t>
            </a:r>
            <a:r>
              <a:rPr b="1" lang="en-US" sz="1400"/>
              <a:t>. Current floor number always stays between 0 and 2</a:t>
            </a:r>
            <a:endParaRPr b="1" sz="1400"/>
          </a:p>
          <a:p>
            <a:pPr indent="0" lvl="0" marL="0" rtl="0" algn="l">
              <a:spcBef>
                <a:spcPts val="640"/>
              </a:spcBef>
              <a:spcAft>
                <a:spcPts val="0"/>
              </a:spcAft>
              <a:buClr>
                <a:schemeClr val="dk1"/>
              </a:buClr>
              <a:buSzPts val="1100"/>
              <a:buFont typeface="Arial"/>
              <a:buNone/>
            </a:pPr>
            <a:r>
              <a:rPr lang="en-US" sz="1400"/>
              <a:t>   ltl valid_range </a:t>
            </a:r>
            <a:endParaRPr sz="1400"/>
          </a:p>
          <a:p>
            <a:pPr indent="0" lvl="0" marL="0" rtl="0" algn="l">
              <a:spcBef>
                <a:spcPts val="640"/>
              </a:spcBef>
              <a:spcAft>
                <a:spcPts val="0"/>
              </a:spcAft>
              <a:buNone/>
            </a:pPr>
            <a:r>
              <a:rPr lang="en-US" sz="1400"/>
              <a:t>	{ []	(curr_floor &gt;= 0 &amp;&amp; curr_floor &lt;= 2)}</a:t>
            </a:r>
            <a:endParaRPr sz="1400"/>
          </a:p>
          <a:p>
            <a:pPr indent="0" lvl="0" marL="0" rtl="0" algn="l">
              <a:spcBef>
                <a:spcPts val="640"/>
              </a:spcBef>
              <a:spcAft>
                <a:spcPts val="0"/>
              </a:spcAft>
              <a:buNone/>
            </a:pPr>
            <a:r>
              <a:rPr b="1" lang="en-US" sz="1400"/>
              <a:t>2. The elevator never moves with its doors open</a:t>
            </a:r>
            <a:endParaRPr b="1" sz="1400"/>
          </a:p>
          <a:p>
            <a:pPr indent="0" lvl="0" marL="0" rtl="0" algn="l">
              <a:spcBef>
                <a:spcPts val="640"/>
              </a:spcBef>
              <a:spcAft>
                <a:spcPts val="0"/>
              </a:spcAft>
              <a:buNone/>
            </a:pPr>
            <a:r>
              <a:rPr lang="en-US" sz="1400"/>
              <a:t>     ltl door_closed_in_motion </a:t>
            </a:r>
            <a:endParaRPr sz="1400"/>
          </a:p>
          <a:p>
            <a:pPr indent="0" lvl="0" marL="342900" rtl="0" algn="l">
              <a:spcBef>
                <a:spcPts val="640"/>
              </a:spcBef>
              <a:spcAft>
                <a:spcPts val="0"/>
              </a:spcAft>
              <a:buNone/>
            </a:pPr>
            <a:r>
              <a:rPr lang="en-US" sz="1400"/>
              <a:t>{[](!(door_state == 1 &amp;&amp; (elevator_controller[0]@upward_motion ||       elevator_controller[0]@downward_motion)))}                </a:t>
            </a:r>
            <a:endParaRPr sz="1400"/>
          </a:p>
          <a:p>
            <a:pPr indent="0" lvl="0" marL="0" rtl="0" algn="l">
              <a:spcBef>
                <a:spcPts val="640"/>
              </a:spcBef>
              <a:spcAft>
                <a:spcPts val="0"/>
              </a:spcAft>
              <a:buNone/>
            </a:pPr>
            <a:r>
              <a:rPr b="1" lang="en-US" sz="1400"/>
              <a:t>3. Requests to use the elevator are eventually serviced</a:t>
            </a:r>
            <a:endParaRPr b="1" sz="1400"/>
          </a:p>
          <a:p>
            <a:pPr indent="0" lvl="0" marL="0" rtl="0" algn="l">
              <a:spcBef>
                <a:spcPts val="640"/>
              </a:spcBef>
              <a:spcAft>
                <a:spcPts val="0"/>
              </a:spcAft>
              <a:buNone/>
            </a:pPr>
            <a:r>
              <a:rPr lang="en-US" sz="1400"/>
              <a:t>	ltl elevator_use_serviced</a:t>
            </a:r>
            <a:endParaRPr sz="1400"/>
          </a:p>
          <a:p>
            <a:pPr indent="0" lvl="0" marL="457200" rtl="0" algn="l">
              <a:spcBef>
                <a:spcPts val="640"/>
              </a:spcBef>
              <a:spcAft>
                <a:spcPts val="0"/>
              </a:spcAft>
              <a:buNone/>
            </a:pPr>
            <a:r>
              <a:rPr lang="en-US" sz="1400"/>
              <a:t>{[](((floor_switch[0] == 1) -&gt; &lt;&gt; (curr_floor == 0 &amp;&amp; elevator_controller[0]@start)) &amp;&amp;</a:t>
            </a:r>
            <a:endParaRPr sz="1400"/>
          </a:p>
          <a:p>
            <a:pPr indent="0" lvl="0" marL="171450" rtl="0" algn="l">
              <a:spcBef>
                <a:spcPts val="640"/>
              </a:spcBef>
              <a:spcAft>
                <a:spcPts val="0"/>
              </a:spcAft>
              <a:buNone/>
            </a:pPr>
            <a:r>
              <a:rPr lang="en-US" sz="1400"/>
              <a:t>      ((floor_switch[1] == 1) -&gt; &lt;&gt; (curr_floor == 1 &amp;&amp; elevator_controller[0]@start)) &amp;&amp;</a:t>
            </a:r>
            <a:endParaRPr sz="1400"/>
          </a:p>
          <a:p>
            <a:pPr indent="0" lvl="0" marL="457200" rtl="0" algn="l">
              <a:spcBef>
                <a:spcPts val="640"/>
              </a:spcBef>
              <a:spcAft>
                <a:spcPts val="0"/>
              </a:spcAft>
              <a:buNone/>
            </a:pPr>
            <a:r>
              <a:rPr lang="en-US" sz="1400"/>
              <a:t>((floor_switch[2] == 1) -&gt; &lt;&gt; (curr_floor == 2 &amp;&amp; elevator_controller[0]@start)))}</a:t>
            </a:r>
            <a:endParaRPr sz="1400"/>
          </a:p>
          <a:p>
            <a:pPr indent="0" lvl="0" marL="0" rtl="0" algn="l">
              <a:spcBef>
                <a:spcPts val="640"/>
              </a:spcBef>
              <a:spcAft>
                <a:spcPts val="0"/>
              </a:spcAft>
              <a:buNone/>
            </a:pPr>
            <a:r>
              <a:rPr b="1" lang="en-US" sz="1400"/>
              <a:t>4.  Requests to be delivered to a particular floor are eventually serviced</a:t>
            </a:r>
            <a:endParaRPr b="1" sz="1400"/>
          </a:p>
          <a:p>
            <a:pPr indent="0" lvl="0" marL="0" rtl="0" algn="l">
              <a:spcBef>
                <a:spcPts val="640"/>
              </a:spcBef>
              <a:spcAft>
                <a:spcPts val="0"/>
              </a:spcAft>
              <a:buNone/>
            </a:pPr>
            <a:r>
              <a:rPr lang="en-US" sz="1400"/>
              <a:t>        ltl floor_reach_serviced</a:t>
            </a:r>
            <a:endParaRPr sz="1400"/>
          </a:p>
          <a:p>
            <a:pPr indent="0" lvl="0" marL="0" rtl="0" algn="l">
              <a:spcBef>
                <a:spcPts val="640"/>
              </a:spcBef>
              <a:spcAft>
                <a:spcPts val="0"/>
              </a:spcAft>
              <a:buNone/>
            </a:pPr>
            <a:r>
              <a:rPr lang="en-US" sz="1400"/>
              <a:t>           {[](((lift_switch[0] == 1) -&gt; &lt;&gt; (curr_floor == 0 &amp;&amp; elevator_controller[0]@start)) &amp;&amp;</a:t>
            </a:r>
            <a:endParaRPr sz="1400"/>
          </a:p>
          <a:p>
            <a:pPr indent="0" lvl="0" marL="0" rtl="0" algn="l">
              <a:spcBef>
                <a:spcPts val="640"/>
              </a:spcBef>
              <a:spcAft>
                <a:spcPts val="0"/>
              </a:spcAft>
              <a:buNone/>
            </a:pPr>
            <a:r>
              <a:rPr lang="en-US" sz="1400"/>
              <a:t>           ((lift_switch[1] == 1) -&gt; &lt;&gt; (curr_floor == 1 &amp;&amp; elevator_controller[0]@start)) &amp;&amp;</a:t>
            </a:r>
            <a:endParaRPr sz="1400"/>
          </a:p>
          <a:p>
            <a:pPr indent="0" lvl="0" marL="0" rtl="0" algn="l">
              <a:spcBef>
                <a:spcPts val="640"/>
              </a:spcBef>
              <a:spcAft>
                <a:spcPts val="0"/>
              </a:spcAft>
              <a:buNone/>
            </a:pPr>
            <a:r>
              <a:rPr lang="en-US" sz="1400"/>
              <a:t>           ((lift_switch[2] == 1) -&gt; &lt;&gt; (curr_floor == 2 &amp;&amp; elevator_controller[0]@start)))}</a:t>
            </a:r>
            <a:endParaRPr sz="1400"/>
          </a:p>
          <a:p>
            <a:pPr indent="0" lvl="0" marL="0" rtl="0" algn="l">
              <a:spcBef>
                <a:spcPts val="640"/>
              </a:spcBef>
              <a:spcAft>
                <a:spcPts val="0"/>
              </a:spcAft>
              <a:buNone/>
            </a:pPr>
            <a:r>
              <a:rPr lang="en-US" sz="1400"/>
              <a:t>           ((lift_switch[2] == 1) -&gt; &lt;&gt; (curr_floor == 2 &amp;&amp; elevator_controller[0]@start)))}</a:t>
            </a:r>
            <a:endParaRPr sz="1400"/>
          </a:p>
          <a:p>
            <a:pPr indent="0" lvl="0" marL="0" rtl="0" algn="l">
              <a:spcBef>
                <a:spcPts val="640"/>
              </a:spcBef>
              <a:spcAft>
                <a:spcPts val="0"/>
              </a:spcAft>
              <a:buNone/>
            </a:pPr>
            <a:r>
              <a:rPr lang="en-US" sz="1000"/>
              <a:t>              </a:t>
            </a:r>
            <a:endParaRPr sz="1000"/>
          </a:p>
          <a:p>
            <a:pPr indent="0" lvl="0" marL="0" rtl="0" algn="l">
              <a:spcBef>
                <a:spcPts val="640"/>
              </a:spcBef>
              <a:spcAft>
                <a:spcPts val="0"/>
              </a:spcAft>
              <a:buNone/>
            </a:pPr>
            <a:r>
              <a:t/>
            </a:r>
            <a:endParaRPr sz="1000"/>
          </a:p>
          <a:p>
            <a:pPr indent="0" lvl="0" marL="457200" rtl="0" algn="l">
              <a:spcBef>
                <a:spcPts val="640"/>
              </a:spcBef>
              <a:spcAft>
                <a:spcPts val="0"/>
              </a:spcAft>
              <a:buNone/>
            </a:pPr>
            <a:r>
              <a:t/>
            </a:r>
            <a:endParaRPr sz="1000"/>
          </a:p>
          <a:p>
            <a:pPr indent="0" lvl="0" marL="457200" rtl="0" algn="l">
              <a:spcBef>
                <a:spcPts val="640"/>
              </a:spcBef>
              <a:spcAft>
                <a:spcPts val="0"/>
              </a:spcAft>
              <a:buNone/>
            </a:pPr>
            <a:r>
              <a:t/>
            </a:r>
            <a:endParaRPr sz="1000"/>
          </a:p>
          <a:p>
            <a:pPr indent="0" lvl="0" marL="0" rtl="0" algn="l">
              <a:spcBef>
                <a:spcPts val="640"/>
              </a:spcBef>
              <a:spcAft>
                <a:spcPts val="0"/>
              </a:spcAft>
              <a:buNone/>
            </a:pPr>
            <a:r>
              <a:t/>
            </a:r>
            <a:endParaRPr sz="1000"/>
          </a:p>
          <a:p>
            <a:pPr indent="0" lvl="0" marL="0" rtl="0" algn="l">
              <a:spcBef>
                <a:spcPts val="640"/>
              </a:spcBef>
              <a:spcAft>
                <a:spcPts val="0"/>
              </a:spcAft>
              <a:buNone/>
            </a:pPr>
            <a:r>
              <a:rPr lang="en-US" sz="1000"/>
              <a:t> </a:t>
            </a:r>
            <a:endParaRPr sz="1000"/>
          </a:p>
          <a:p>
            <a:pPr indent="0" lvl="0" marL="0" rtl="0" algn="l">
              <a:spcBef>
                <a:spcPts val="640"/>
              </a:spcBef>
              <a:spcAft>
                <a:spcPts val="0"/>
              </a:spcAft>
              <a:buClr>
                <a:schemeClr val="dk1"/>
              </a:buClr>
              <a:buSzPts val="1100"/>
              <a:buFont typeface="Arial"/>
              <a:buNone/>
            </a:pPr>
            <a:r>
              <a:t/>
            </a:r>
            <a:endParaRPr/>
          </a:p>
          <a:p>
            <a:pPr indent="0" lvl="0" marL="0" rtl="0" algn="l">
              <a:spcBef>
                <a:spcPts val="64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09"/>
          <p:cNvSpPr txBox="1"/>
          <p:nvPr>
            <p:ph type="title"/>
          </p:nvPr>
        </p:nvSpPr>
        <p:spPr>
          <a:xfrm>
            <a:off x="685800" y="167300"/>
            <a:ext cx="7772400" cy="9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References</a:t>
            </a:r>
            <a:endParaRPr/>
          </a:p>
        </p:txBody>
      </p:sp>
      <p:sp>
        <p:nvSpPr>
          <p:cNvPr id="1200" name="Google Shape;1200;p109"/>
          <p:cNvSpPr txBox="1"/>
          <p:nvPr>
            <p:ph idx="12" type="sldNum"/>
          </p:nvPr>
        </p:nvSpPr>
        <p:spPr>
          <a:xfrm>
            <a:off x="3429000" y="6248400"/>
            <a:ext cx="19050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350"/>
              <a:buFont typeface="Tahoma"/>
              <a:buNone/>
            </a:pPr>
            <a:fld id="{00000000-1234-1234-1234-123412341234}" type="slidenum">
              <a:rPr lang="en-US"/>
              <a:t>‹#›</a:t>
            </a:fld>
            <a:endParaRPr/>
          </a:p>
        </p:txBody>
      </p:sp>
      <p:sp>
        <p:nvSpPr>
          <p:cNvPr id="1201" name="Google Shape;1201;p109"/>
          <p:cNvSpPr txBox="1"/>
          <p:nvPr>
            <p:ph idx="1" type="body"/>
          </p:nvPr>
        </p:nvSpPr>
        <p:spPr>
          <a:xfrm>
            <a:off x="234450" y="1075425"/>
            <a:ext cx="8734200" cy="51729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t/>
            </a:r>
            <a:endParaRPr sz="900"/>
          </a:p>
          <a:p>
            <a:pPr indent="0" lvl="0" marL="0" rtl="0" algn="l">
              <a:spcBef>
                <a:spcPts val="640"/>
              </a:spcBef>
              <a:spcAft>
                <a:spcPts val="0"/>
              </a:spcAft>
              <a:buClr>
                <a:schemeClr val="dk1"/>
              </a:buClr>
              <a:buSzPts val="1100"/>
              <a:buFont typeface="Arial"/>
              <a:buNone/>
            </a:pPr>
            <a:r>
              <a:rPr lang="en-US" sz="1100"/>
              <a:t>http://www.cs.cmu.edu/~emc/15-398/lectures/overview.pdf</a:t>
            </a:r>
            <a:endParaRPr sz="1100"/>
          </a:p>
          <a:p>
            <a:pPr indent="0" lvl="0" marL="0" rtl="0" algn="l">
              <a:spcBef>
                <a:spcPts val="640"/>
              </a:spcBef>
              <a:spcAft>
                <a:spcPts val="0"/>
              </a:spcAft>
              <a:buClr>
                <a:schemeClr val="dk1"/>
              </a:buClr>
              <a:buSzPts val="1100"/>
              <a:buFont typeface="Arial"/>
              <a:buNone/>
            </a:pPr>
            <a:r>
              <a:rPr lang="en-US" sz="1100"/>
              <a:t>https://www.embedded.com/an-introduction-to-model-checking/**</a:t>
            </a:r>
            <a:endParaRPr sz="1100"/>
          </a:p>
          <a:p>
            <a:pPr indent="0" lvl="0" marL="0" rtl="0" algn="l">
              <a:spcBef>
                <a:spcPts val="640"/>
              </a:spcBef>
              <a:spcAft>
                <a:spcPts val="0"/>
              </a:spcAft>
              <a:buClr>
                <a:schemeClr val="dk1"/>
              </a:buClr>
              <a:buSzPts val="1100"/>
              <a:buFont typeface="Arial"/>
              <a:buNone/>
            </a:pPr>
            <a:r>
              <a:rPr lang="en-US" sz="1100"/>
              <a:t>https://members.loria.fr/SMerz/papers/mc-tutorial.pdf</a:t>
            </a:r>
            <a:endParaRPr sz="1100"/>
          </a:p>
          <a:p>
            <a:pPr indent="0" lvl="0" marL="0" rtl="0" algn="l">
              <a:spcBef>
                <a:spcPts val="640"/>
              </a:spcBef>
              <a:spcAft>
                <a:spcPts val="0"/>
              </a:spcAft>
              <a:buClr>
                <a:schemeClr val="dk1"/>
              </a:buClr>
              <a:buSzPts val="1100"/>
              <a:buFont typeface="Arial"/>
              <a:buNone/>
            </a:pPr>
            <a:r>
              <a:rPr lang="en-US" sz="1100"/>
              <a:t>http://netlib.bell-labs.com/netlib/spin/whatispin.html</a:t>
            </a:r>
            <a:endParaRPr sz="1100"/>
          </a:p>
          <a:p>
            <a:pPr indent="0" lvl="0" marL="0" rtl="0" algn="l">
              <a:spcBef>
                <a:spcPts val="640"/>
              </a:spcBef>
              <a:spcAft>
                <a:spcPts val="0"/>
              </a:spcAft>
              <a:buClr>
                <a:schemeClr val="dk1"/>
              </a:buClr>
              <a:buSzPts val="1100"/>
              <a:buFont typeface="Arial"/>
              <a:buNone/>
            </a:pPr>
            <a:r>
              <a:rPr lang="en-US" sz="1100"/>
              <a:t>http://spinroot.com/spin/Man/1_Exercises.html**</a:t>
            </a:r>
            <a:endParaRPr sz="1100"/>
          </a:p>
          <a:p>
            <a:pPr indent="0" lvl="0" marL="0" rtl="0" algn="l">
              <a:spcBef>
                <a:spcPts val="640"/>
              </a:spcBef>
              <a:spcAft>
                <a:spcPts val="0"/>
              </a:spcAft>
              <a:buClr>
                <a:schemeClr val="dk1"/>
              </a:buClr>
              <a:buSzPts val="1100"/>
              <a:buFont typeface="Arial"/>
              <a:buNone/>
            </a:pPr>
            <a:r>
              <a:rPr lang="en-US" sz="1100"/>
              <a:t>http://www.cs.cmu.edu/~emc/15-398/lectures/spin-1.pdf**</a:t>
            </a:r>
            <a:endParaRPr sz="1100"/>
          </a:p>
          <a:p>
            <a:pPr indent="0" lvl="0" marL="0" rtl="0" algn="l">
              <a:spcBef>
                <a:spcPts val="640"/>
              </a:spcBef>
              <a:spcAft>
                <a:spcPts val="0"/>
              </a:spcAft>
              <a:buClr>
                <a:schemeClr val="dk1"/>
              </a:buClr>
              <a:buSzPts val="1100"/>
              <a:buFont typeface="Arial"/>
              <a:buNone/>
            </a:pPr>
            <a:r>
              <a:rPr lang="en-US" sz="1100"/>
              <a:t>http://spinroot.com/spin/what.html</a:t>
            </a:r>
            <a:endParaRPr sz="1100"/>
          </a:p>
          <a:p>
            <a:pPr indent="0" lvl="0" marL="0" rtl="0" algn="l">
              <a:spcBef>
                <a:spcPts val="640"/>
              </a:spcBef>
              <a:spcAft>
                <a:spcPts val="0"/>
              </a:spcAft>
              <a:buClr>
                <a:schemeClr val="dk1"/>
              </a:buClr>
              <a:buSzPts val="1100"/>
              <a:buFont typeface="Arial"/>
              <a:buNone/>
            </a:pPr>
            <a:r>
              <a:rPr lang="en-US" sz="1100"/>
              <a:t>http://spinroot.com/spin/Doc/p40-ben-ari.pdf</a:t>
            </a:r>
            <a:endParaRPr sz="1100"/>
          </a:p>
          <a:p>
            <a:pPr indent="0" lvl="0" marL="0" rtl="0" algn="l">
              <a:spcBef>
                <a:spcPts val="640"/>
              </a:spcBef>
              <a:spcAft>
                <a:spcPts val="0"/>
              </a:spcAft>
              <a:buClr>
                <a:schemeClr val="dk1"/>
              </a:buClr>
              <a:buSzPts val="1100"/>
              <a:buFont typeface="Arial"/>
              <a:buNone/>
            </a:pPr>
            <a:r>
              <a:rPr lang="en-US" sz="1100"/>
              <a:t>http://spinroot.com/spin/Doc/ieee97.pdf</a:t>
            </a:r>
            <a:endParaRPr sz="1100"/>
          </a:p>
          <a:p>
            <a:pPr indent="0" lvl="0" marL="0" rtl="0" algn="l">
              <a:spcBef>
                <a:spcPts val="640"/>
              </a:spcBef>
              <a:spcAft>
                <a:spcPts val="0"/>
              </a:spcAft>
              <a:buClr>
                <a:schemeClr val="dk1"/>
              </a:buClr>
              <a:buSzPts val="1100"/>
              <a:buFont typeface="Arial"/>
              <a:buNone/>
            </a:pPr>
            <a:r>
              <a:rPr lang="en-US" sz="1100"/>
              <a:t>http://spinroot.com/spin/Doc/SpinTutorial.pdf </a:t>
            </a:r>
            <a:endParaRPr sz="1100"/>
          </a:p>
          <a:p>
            <a:pPr indent="0" lvl="0" marL="0" rtl="0" algn="l">
              <a:spcBef>
                <a:spcPts val="640"/>
              </a:spcBef>
              <a:spcAft>
                <a:spcPts val="0"/>
              </a:spcAft>
              <a:buClr>
                <a:schemeClr val="dk1"/>
              </a:buClr>
              <a:buSzPts val="1100"/>
              <a:buFont typeface="Arial"/>
              <a:buNone/>
            </a:pPr>
            <a:r>
              <a:rPr lang="en-US" sz="1100"/>
              <a:t>https://courses.cs.washington.edu/courses/csep590/03su/Lectures/Promela.html</a:t>
            </a:r>
            <a:endParaRPr sz="1100"/>
          </a:p>
          <a:p>
            <a:pPr indent="0" lvl="0" marL="0" rtl="0" algn="l">
              <a:spcBef>
                <a:spcPts val="640"/>
              </a:spcBef>
              <a:spcAft>
                <a:spcPts val="0"/>
              </a:spcAft>
              <a:buClr>
                <a:schemeClr val="dk1"/>
              </a:buClr>
              <a:buSzPts val="1100"/>
              <a:buFont typeface="Arial"/>
              <a:buNone/>
            </a:pPr>
            <a:r>
              <a:rPr lang="en-US" sz="1100"/>
              <a:t>http://spinroot.com/spin/Man/Manual.html (Contentful and explained promela programs)</a:t>
            </a:r>
            <a:endParaRPr sz="1100"/>
          </a:p>
          <a:p>
            <a:pPr indent="0" lvl="0" marL="0" rtl="0" algn="l">
              <a:spcBef>
                <a:spcPts val="640"/>
              </a:spcBef>
              <a:spcAft>
                <a:spcPts val="0"/>
              </a:spcAft>
              <a:buClr>
                <a:schemeClr val="dk1"/>
              </a:buClr>
              <a:buSzPts val="1100"/>
              <a:buFont typeface="Arial"/>
              <a:buNone/>
            </a:pPr>
            <a:r>
              <a:rPr lang="en-US" sz="1100"/>
              <a:t>http://spinroot.com/spin/symposia/ws02/ruys_abs.pdf (Conceptual problems in programs which can be detected by SPIN, Contentful paper)</a:t>
            </a:r>
            <a:endParaRPr sz="1100"/>
          </a:p>
          <a:p>
            <a:pPr indent="0" lvl="0" marL="0" rtl="0" algn="l">
              <a:spcBef>
                <a:spcPts val="640"/>
              </a:spcBef>
              <a:spcAft>
                <a:spcPts val="0"/>
              </a:spcAft>
              <a:buClr>
                <a:schemeClr val="dk1"/>
              </a:buClr>
              <a:buSzPts val="1100"/>
              <a:buFont typeface="Arial"/>
              <a:buNone/>
            </a:pPr>
            <a:r>
              <a:rPr lang="en-US" sz="1100"/>
              <a:t>http://spinroot.com/spin/Man/Roadmap.html(BUILDING AND VERIFYING Spin MODELS</a:t>
            </a:r>
            <a:endParaRPr sz="1100"/>
          </a:p>
          <a:p>
            <a:pPr indent="0" lvl="0" marL="0" rtl="0" algn="l">
              <a:spcBef>
                <a:spcPts val="640"/>
              </a:spcBef>
              <a:spcAft>
                <a:spcPts val="0"/>
              </a:spcAft>
              <a:buClr>
                <a:schemeClr val="dk1"/>
              </a:buClr>
              <a:buSzPts val="1100"/>
              <a:buFont typeface="Arial"/>
              <a:buNone/>
            </a:pPr>
            <a:r>
              <a:rPr lang="en-US" sz="1100"/>
              <a:t>http://spinroot.com/spin/Man/Pan.html** Outputs explained</a:t>
            </a:r>
            <a:endParaRPr sz="1100"/>
          </a:p>
          <a:p>
            <a:pPr indent="0" lvl="0" marL="0" rtl="0" algn="l">
              <a:spcBef>
                <a:spcPts val="640"/>
              </a:spcBef>
              <a:spcAft>
                <a:spcPts val="0"/>
              </a:spcAft>
              <a:buClr>
                <a:schemeClr val="dk1"/>
              </a:buClr>
              <a:buSzPts val="1100"/>
              <a:buFont typeface="Arial"/>
              <a:buNone/>
            </a:pPr>
            <a:r>
              <a:rPr lang="en-US" sz="1100"/>
              <a:t>http://spinroot.com/spin/Doc/SpinIntro.pdf** ( DFS BFS Explained simply)</a:t>
            </a:r>
            <a:endParaRPr sz="1100"/>
          </a:p>
          <a:p>
            <a:pPr indent="0" lvl="0" marL="0" rtl="0" algn="l">
              <a:spcBef>
                <a:spcPts val="640"/>
              </a:spcBef>
              <a:spcAft>
                <a:spcPts val="0"/>
              </a:spcAft>
              <a:buClr>
                <a:schemeClr val="dk1"/>
              </a:buClr>
              <a:buSzPts val="1100"/>
              <a:buFont typeface="Arial"/>
              <a:buNone/>
            </a:pPr>
            <a:r>
              <a:rPr lang="en-US" sz="1100">
                <a:latin typeface="Arial"/>
                <a:ea typeface="Arial"/>
                <a:cs typeface="Arial"/>
                <a:sym typeface="Arial"/>
              </a:rPr>
              <a:t>https://github.com/vaibhavbhagee/Distributed-Computing/blob/master/Assignment-1/elevator-system/elevator-system.pml</a:t>
            </a:r>
            <a:endParaRPr sz="1100"/>
          </a:p>
          <a:p>
            <a:pPr indent="0" lvl="0" marL="0" rtl="0" algn="l">
              <a:spcBef>
                <a:spcPts val="640"/>
              </a:spcBef>
              <a:spcAft>
                <a:spcPts val="0"/>
              </a:spcAft>
              <a:buClr>
                <a:schemeClr val="dk1"/>
              </a:buClr>
              <a:buSzPts val="1100"/>
              <a:buFont typeface="Arial"/>
              <a:buNone/>
            </a:pPr>
            <a:r>
              <a:rPr lang="en-US" sz="1100"/>
              <a:t>https://www.geeksforgeeks.org/semaphores-in-process-synchronization/</a:t>
            </a:r>
            <a:endParaRPr sz="1100"/>
          </a:p>
          <a:p>
            <a:pPr indent="0" lvl="0" marL="0" rtl="0" algn="l">
              <a:spcBef>
                <a:spcPts val="640"/>
              </a:spcBef>
              <a:spcAft>
                <a:spcPts val="0"/>
              </a:spcAft>
              <a:buClr>
                <a:schemeClr val="dk1"/>
              </a:buClr>
              <a:buSzPts val="1100"/>
              <a:buFont typeface="Arial"/>
              <a:buNone/>
            </a:pPr>
            <a:r>
              <a:t/>
            </a:r>
            <a:endParaRPr sz="900"/>
          </a:p>
          <a:p>
            <a:pPr indent="0" lvl="0" marL="0" rtl="0" algn="l">
              <a:spcBef>
                <a:spcPts val="640"/>
              </a:spcBef>
              <a:spcAft>
                <a:spcPts val="0"/>
              </a:spcAft>
              <a:buClr>
                <a:schemeClr val="dk1"/>
              </a:buClr>
              <a:buSzPts val="1100"/>
              <a:buFont typeface="Arial"/>
              <a:buNone/>
            </a:pPr>
            <a:r>
              <a:t/>
            </a:r>
            <a:endParaRPr sz="900"/>
          </a:p>
          <a:p>
            <a:pPr indent="0" lvl="0" marL="0" rtl="0" algn="l">
              <a:spcBef>
                <a:spcPts val="640"/>
              </a:spcBef>
              <a:spcAft>
                <a:spcPts val="0"/>
              </a:spcAft>
              <a:buNone/>
            </a:pPr>
            <a:r>
              <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lse">
  <a:themeElements>
    <a:clrScheme name="Pulse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